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72" r:id="rId7"/>
    <p:sldId id="273" r:id="rId8"/>
    <p:sldId id="258" r:id="rId9"/>
    <p:sldId id="261" r:id="rId10"/>
    <p:sldId id="262" r:id="rId11"/>
    <p:sldId id="264" r:id="rId12"/>
    <p:sldId id="268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4" r:id="rId21"/>
    <p:sldId id="28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>
        <p:scale>
          <a:sx n="123" d="100"/>
          <a:sy n="123" d="100"/>
        </p:scale>
        <p:origin x="-11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A63703-FEDB-4F5F-84D3-5EF38FC3EB6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F916072B-CBDC-4C8D-834D-E14CADDFA8AF}">
      <dgm:prSet phldrT="[Texto]"/>
      <dgm:spPr/>
      <dgm:t>
        <a:bodyPr/>
        <a:lstStyle/>
        <a:p>
          <a:pPr algn="ctr"/>
          <a:r>
            <a:rPr lang="pt-PT"/>
            <a:t>Vantagens EQAVET</a:t>
          </a:r>
        </a:p>
      </dgm:t>
    </dgm:pt>
    <dgm:pt modelId="{B3737B8E-C886-4B9E-833A-297E988BA33D}" type="parTrans" cxnId="{BC9EF933-ABD1-4EA8-B4BC-8F3772922734}">
      <dgm:prSet/>
      <dgm:spPr/>
      <dgm:t>
        <a:bodyPr/>
        <a:lstStyle/>
        <a:p>
          <a:endParaRPr lang="pt-PT"/>
        </a:p>
      </dgm:t>
    </dgm:pt>
    <dgm:pt modelId="{D233A219-82CB-4EB5-BF81-26FDC33B1FF5}" type="sibTrans" cxnId="{BC9EF933-ABD1-4EA8-B4BC-8F3772922734}">
      <dgm:prSet/>
      <dgm:spPr/>
      <dgm:t>
        <a:bodyPr/>
        <a:lstStyle/>
        <a:p>
          <a:endParaRPr lang="pt-PT"/>
        </a:p>
      </dgm:t>
    </dgm:pt>
    <dgm:pt modelId="{2582D1CE-3472-4ABF-8B36-A916CF5A2FF2}">
      <dgm:prSet phldrT="[Texto]"/>
      <dgm:spPr/>
      <dgm:t>
        <a:bodyPr/>
        <a:lstStyle/>
        <a:p>
          <a:r>
            <a:rPr lang="pt-PT"/>
            <a:t>Optimizar a comunicação</a:t>
          </a:r>
        </a:p>
      </dgm:t>
    </dgm:pt>
    <dgm:pt modelId="{1C005B28-547B-4249-A730-C97EC380F78D}" type="parTrans" cxnId="{B3333BB8-F596-4B6F-9440-8A98C6447FD3}">
      <dgm:prSet/>
      <dgm:spPr/>
      <dgm:t>
        <a:bodyPr/>
        <a:lstStyle/>
        <a:p>
          <a:endParaRPr lang="pt-PT"/>
        </a:p>
      </dgm:t>
    </dgm:pt>
    <dgm:pt modelId="{3E8DB436-DB1A-4C64-8925-9FEE60EF8A9D}" type="sibTrans" cxnId="{B3333BB8-F596-4B6F-9440-8A98C6447FD3}">
      <dgm:prSet/>
      <dgm:spPr/>
      <dgm:t>
        <a:bodyPr/>
        <a:lstStyle/>
        <a:p>
          <a:endParaRPr lang="pt-PT"/>
        </a:p>
      </dgm:t>
    </dgm:pt>
    <dgm:pt modelId="{B14C73B0-1A99-4B1A-AE8E-D25F38484793}">
      <dgm:prSet phldrT="[Texto]"/>
      <dgm:spPr/>
      <dgm:t>
        <a:bodyPr/>
        <a:lstStyle/>
        <a:p>
          <a:r>
            <a:rPr lang="pt-PT" dirty="0"/>
            <a:t>Satisfação dos </a:t>
          </a:r>
          <a:r>
            <a:rPr lang="pt-PT" b="1" dirty="0" err="1"/>
            <a:t>Stakeholders</a:t>
          </a:r>
          <a:r>
            <a:rPr lang="pt-PT" dirty="0"/>
            <a:t> e melhoria contínua</a:t>
          </a:r>
        </a:p>
      </dgm:t>
    </dgm:pt>
    <dgm:pt modelId="{B7CF6A91-110E-4385-87FD-413265980710}" type="parTrans" cxnId="{C9F77628-ADD8-46DC-997A-C9055EAA72AD}">
      <dgm:prSet/>
      <dgm:spPr/>
      <dgm:t>
        <a:bodyPr/>
        <a:lstStyle/>
        <a:p>
          <a:endParaRPr lang="pt-PT"/>
        </a:p>
      </dgm:t>
    </dgm:pt>
    <dgm:pt modelId="{630F550A-5234-4562-B020-8E7833D16969}" type="sibTrans" cxnId="{C9F77628-ADD8-46DC-997A-C9055EAA72AD}">
      <dgm:prSet/>
      <dgm:spPr/>
      <dgm:t>
        <a:bodyPr/>
        <a:lstStyle/>
        <a:p>
          <a:endParaRPr lang="pt-PT"/>
        </a:p>
      </dgm:t>
    </dgm:pt>
    <dgm:pt modelId="{D5CEDFEB-D08D-4F1E-A828-1FEE02346A95}">
      <dgm:prSet phldrT="[Texto]"/>
      <dgm:spPr/>
      <dgm:t>
        <a:bodyPr/>
        <a:lstStyle/>
        <a:p>
          <a:r>
            <a:rPr lang="pt-PT"/>
            <a:t>Melhores práticas</a:t>
          </a:r>
        </a:p>
      </dgm:t>
    </dgm:pt>
    <dgm:pt modelId="{4286308D-BC0D-4895-808D-B003BFFF737C}" type="parTrans" cxnId="{FC2636BD-D8FB-4E8C-AED4-8971B7405756}">
      <dgm:prSet/>
      <dgm:spPr/>
      <dgm:t>
        <a:bodyPr/>
        <a:lstStyle/>
        <a:p>
          <a:endParaRPr lang="pt-PT"/>
        </a:p>
      </dgm:t>
    </dgm:pt>
    <dgm:pt modelId="{A1B1EFBA-8120-446F-8F79-2A9A3F93EC3D}" type="sibTrans" cxnId="{FC2636BD-D8FB-4E8C-AED4-8971B7405756}">
      <dgm:prSet/>
      <dgm:spPr/>
      <dgm:t>
        <a:bodyPr/>
        <a:lstStyle/>
        <a:p>
          <a:endParaRPr lang="pt-PT"/>
        </a:p>
      </dgm:t>
    </dgm:pt>
    <dgm:pt modelId="{C6685F35-D4AF-42C1-A59C-0754F673B169}">
      <dgm:prSet phldrT="[Texto]"/>
      <dgm:spPr/>
      <dgm:t>
        <a:bodyPr/>
        <a:lstStyle/>
        <a:p>
          <a:r>
            <a:rPr lang="pt-PT"/>
            <a:t>Reconhecimento Internacional</a:t>
          </a:r>
        </a:p>
      </dgm:t>
    </dgm:pt>
    <dgm:pt modelId="{49A3A1F6-7F5F-4FFA-9C64-9029C94FBD8C}" type="parTrans" cxnId="{A4B30A4E-AF7F-4525-9D08-13FAAD040087}">
      <dgm:prSet/>
      <dgm:spPr/>
      <dgm:t>
        <a:bodyPr/>
        <a:lstStyle/>
        <a:p>
          <a:endParaRPr lang="pt-PT"/>
        </a:p>
      </dgm:t>
    </dgm:pt>
    <dgm:pt modelId="{BD71250C-E1A3-4D8F-8198-0534477D3669}" type="sibTrans" cxnId="{A4B30A4E-AF7F-4525-9D08-13FAAD040087}">
      <dgm:prSet/>
      <dgm:spPr/>
      <dgm:t>
        <a:bodyPr/>
        <a:lstStyle/>
        <a:p>
          <a:endParaRPr lang="pt-PT"/>
        </a:p>
      </dgm:t>
    </dgm:pt>
    <dgm:pt modelId="{4D2EEE74-98ED-45AA-9094-C7AE2FE09D32}" type="pres">
      <dgm:prSet presAssocID="{10A63703-FEDB-4F5F-84D3-5EF38FC3EB6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4FB1884-C84B-49C4-9E47-82E84E3E9BE4}" type="pres">
      <dgm:prSet presAssocID="{F916072B-CBDC-4C8D-834D-E14CADDFA8AF}" presName="centerShape" presStyleLbl="node0" presStyleIdx="0" presStyleCnt="1"/>
      <dgm:spPr/>
      <dgm:t>
        <a:bodyPr/>
        <a:lstStyle/>
        <a:p>
          <a:endParaRPr lang="pt-PT"/>
        </a:p>
      </dgm:t>
    </dgm:pt>
    <dgm:pt modelId="{1A06CDC0-F550-4B89-8F0A-1FBFE64C36B1}" type="pres">
      <dgm:prSet presAssocID="{1C005B28-547B-4249-A730-C97EC380F78D}" presName="parTrans" presStyleLbl="bgSibTrans2D1" presStyleIdx="0" presStyleCnt="4"/>
      <dgm:spPr/>
      <dgm:t>
        <a:bodyPr/>
        <a:lstStyle/>
        <a:p>
          <a:endParaRPr lang="pt-PT"/>
        </a:p>
      </dgm:t>
    </dgm:pt>
    <dgm:pt modelId="{BF66316A-70C0-44A4-918B-6E9E00ED140E}" type="pres">
      <dgm:prSet presAssocID="{2582D1CE-3472-4ABF-8B36-A916CF5A2FF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94EADA9-9E96-4F90-9D72-8589A8198D5B}" type="pres">
      <dgm:prSet presAssocID="{B7CF6A91-110E-4385-87FD-413265980710}" presName="parTrans" presStyleLbl="bgSibTrans2D1" presStyleIdx="1" presStyleCnt="4"/>
      <dgm:spPr/>
      <dgm:t>
        <a:bodyPr/>
        <a:lstStyle/>
        <a:p>
          <a:endParaRPr lang="pt-PT"/>
        </a:p>
      </dgm:t>
    </dgm:pt>
    <dgm:pt modelId="{C2FBA4D2-A730-4544-A3A1-E330EBD25904}" type="pres">
      <dgm:prSet presAssocID="{B14C73B0-1A99-4B1A-AE8E-D25F38484793}" presName="node" presStyleLbl="node1" presStyleIdx="1" presStyleCnt="4" custRadScaleRad="99036" custRadScaleInc="148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7A5A92C-2B6E-4D33-BAB7-79094CB7AD0F}" type="pres">
      <dgm:prSet presAssocID="{4286308D-BC0D-4895-808D-B003BFFF737C}" presName="parTrans" presStyleLbl="bgSibTrans2D1" presStyleIdx="2" presStyleCnt="4"/>
      <dgm:spPr/>
      <dgm:t>
        <a:bodyPr/>
        <a:lstStyle/>
        <a:p>
          <a:endParaRPr lang="pt-PT"/>
        </a:p>
      </dgm:t>
    </dgm:pt>
    <dgm:pt modelId="{6BE40468-FE72-48F3-943A-C5AF2F140D98}" type="pres">
      <dgm:prSet presAssocID="{D5CEDFEB-D08D-4F1E-A828-1FEE02346A9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31970D7-885B-4B87-8CC6-5D1A0FC8D4C9}" type="pres">
      <dgm:prSet presAssocID="{49A3A1F6-7F5F-4FFA-9C64-9029C94FBD8C}" presName="parTrans" presStyleLbl="bgSibTrans2D1" presStyleIdx="3" presStyleCnt="4"/>
      <dgm:spPr/>
      <dgm:t>
        <a:bodyPr/>
        <a:lstStyle/>
        <a:p>
          <a:endParaRPr lang="pt-PT"/>
        </a:p>
      </dgm:t>
    </dgm:pt>
    <dgm:pt modelId="{BF4BFD00-7DB6-45B4-A2EC-80DB0424DAA5}" type="pres">
      <dgm:prSet presAssocID="{C6685F35-D4AF-42C1-A59C-0754F673B16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4D85165-FC59-498B-9D7B-DB82C6936304}" type="presOf" srcId="{1C005B28-547B-4249-A730-C97EC380F78D}" destId="{1A06CDC0-F550-4B89-8F0A-1FBFE64C36B1}" srcOrd="0" destOrd="0" presId="urn:microsoft.com/office/officeart/2005/8/layout/radial4"/>
    <dgm:cxn modelId="{C9F77628-ADD8-46DC-997A-C9055EAA72AD}" srcId="{F916072B-CBDC-4C8D-834D-E14CADDFA8AF}" destId="{B14C73B0-1A99-4B1A-AE8E-D25F38484793}" srcOrd="1" destOrd="0" parTransId="{B7CF6A91-110E-4385-87FD-413265980710}" sibTransId="{630F550A-5234-4562-B020-8E7833D16969}"/>
    <dgm:cxn modelId="{54D86209-A1AA-4621-A5D6-8854BE92110F}" type="presOf" srcId="{49A3A1F6-7F5F-4FFA-9C64-9029C94FBD8C}" destId="{031970D7-885B-4B87-8CC6-5D1A0FC8D4C9}" srcOrd="0" destOrd="0" presId="urn:microsoft.com/office/officeart/2005/8/layout/radial4"/>
    <dgm:cxn modelId="{FFAFB6A4-67D0-48F7-BE46-B9E1AD6BE8C1}" type="presOf" srcId="{2582D1CE-3472-4ABF-8B36-A916CF5A2FF2}" destId="{BF66316A-70C0-44A4-918B-6E9E00ED140E}" srcOrd="0" destOrd="0" presId="urn:microsoft.com/office/officeart/2005/8/layout/radial4"/>
    <dgm:cxn modelId="{54CEAEA4-C1E9-4376-9CAF-8F110BBD8A71}" type="presOf" srcId="{10A63703-FEDB-4F5F-84D3-5EF38FC3EB6E}" destId="{4D2EEE74-98ED-45AA-9094-C7AE2FE09D32}" srcOrd="0" destOrd="0" presId="urn:microsoft.com/office/officeart/2005/8/layout/radial4"/>
    <dgm:cxn modelId="{BC9EF933-ABD1-4EA8-B4BC-8F3772922734}" srcId="{10A63703-FEDB-4F5F-84D3-5EF38FC3EB6E}" destId="{F916072B-CBDC-4C8D-834D-E14CADDFA8AF}" srcOrd="0" destOrd="0" parTransId="{B3737B8E-C886-4B9E-833A-297E988BA33D}" sibTransId="{D233A219-82CB-4EB5-BF81-26FDC33B1FF5}"/>
    <dgm:cxn modelId="{2CA122B2-3917-4528-96CE-7E4E7A4D3419}" type="presOf" srcId="{4286308D-BC0D-4895-808D-B003BFFF737C}" destId="{87A5A92C-2B6E-4D33-BAB7-79094CB7AD0F}" srcOrd="0" destOrd="0" presId="urn:microsoft.com/office/officeart/2005/8/layout/radial4"/>
    <dgm:cxn modelId="{26571031-478B-40A8-90A3-BF87169F45DD}" type="presOf" srcId="{B14C73B0-1A99-4B1A-AE8E-D25F38484793}" destId="{C2FBA4D2-A730-4544-A3A1-E330EBD25904}" srcOrd="0" destOrd="0" presId="urn:microsoft.com/office/officeart/2005/8/layout/radial4"/>
    <dgm:cxn modelId="{A4B30A4E-AF7F-4525-9D08-13FAAD040087}" srcId="{F916072B-CBDC-4C8D-834D-E14CADDFA8AF}" destId="{C6685F35-D4AF-42C1-A59C-0754F673B169}" srcOrd="3" destOrd="0" parTransId="{49A3A1F6-7F5F-4FFA-9C64-9029C94FBD8C}" sibTransId="{BD71250C-E1A3-4D8F-8198-0534477D3669}"/>
    <dgm:cxn modelId="{FC2636BD-D8FB-4E8C-AED4-8971B7405756}" srcId="{F916072B-CBDC-4C8D-834D-E14CADDFA8AF}" destId="{D5CEDFEB-D08D-4F1E-A828-1FEE02346A95}" srcOrd="2" destOrd="0" parTransId="{4286308D-BC0D-4895-808D-B003BFFF737C}" sibTransId="{A1B1EFBA-8120-446F-8F79-2A9A3F93EC3D}"/>
    <dgm:cxn modelId="{8D9FC537-6507-426A-A28A-225EA2D2B87B}" type="presOf" srcId="{F916072B-CBDC-4C8D-834D-E14CADDFA8AF}" destId="{04FB1884-C84B-49C4-9E47-82E84E3E9BE4}" srcOrd="0" destOrd="0" presId="urn:microsoft.com/office/officeart/2005/8/layout/radial4"/>
    <dgm:cxn modelId="{1D4A9A96-4C78-48EA-82F5-4A71B760F10B}" type="presOf" srcId="{C6685F35-D4AF-42C1-A59C-0754F673B169}" destId="{BF4BFD00-7DB6-45B4-A2EC-80DB0424DAA5}" srcOrd="0" destOrd="0" presId="urn:microsoft.com/office/officeart/2005/8/layout/radial4"/>
    <dgm:cxn modelId="{C8E1389F-0AE3-4905-A702-EDC1E803D126}" type="presOf" srcId="{B7CF6A91-110E-4385-87FD-413265980710}" destId="{B94EADA9-9E96-4F90-9D72-8589A8198D5B}" srcOrd="0" destOrd="0" presId="urn:microsoft.com/office/officeart/2005/8/layout/radial4"/>
    <dgm:cxn modelId="{F18653DF-5828-4D9F-A2B0-9C006C0FA272}" type="presOf" srcId="{D5CEDFEB-D08D-4F1E-A828-1FEE02346A95}" destId="{6BE40468-FE72-48F3-943A-C5AF2F140D98}" srcOrd="0" destOrd="0" presId="urn:microsoft.com/office/officeart/2005/8/layout/radial4"/>
    <dgm:cxn modelId="{B3333BB8-F596-4B6F-9440-8A98C6447FD3}" srcId="{F916072B-CBDC-4C8D-834D-E14CADDFA8AF}" destId="{2582D1CE-3472-4ABF-8B36-A916CF5A2FF2}" srcOrd="0" destOrd="0" parTransId="{1C005B28-547B-4249-A730-C97EC380F78D}" sibTransId="{3E8DB436-DB1A-4C64-8925-9FEE60EF8A9D}"/>
    <dgm:cxn modelId="{BEDD0533-3272-45F5-8909-DB11CA504156}" type="presParOf" srcId="{4D2EEE74-98ED-45AA-9094-C7AE2FE09D32}" destId="{04FB1884-C84B-49C4-9E47-82E84E3E9BE4}" srcOrd="0" destOrd="0" presId="urn:microsoft.com/office/officeart/2005/8/layout/radial4"/>
    <dgm:cxn modelId="{9A0C9339-4FDA-47AA-8C6F-F2163525A107}" type="presParOf" srcId="{4D2EEE74-98ED-45AA-9094-C7AE2FE09D32}" destId="{1A06CDC0-F550-4B89-8F0A-1FBFE64C36B1}" srcOrd="1" destOrd="0" presId="urn:microsoft.com/office/officeart/2005/8/layout/radial4"/>
    <dgm:cxn modelId="{79FDF315-6007-45F6-BB43-E29FD69D5B0B}" type="presParOf" srcId="{4D2EEE74-98ED-45AA-9094-C7AE2FE09D32}" destId="{BF66316A-70C0-44A4-918B-6E9E00ED140E}" srcOrd="2" destOrd="0" presId="urn:microsoft.com/office/officeart/2005/8/layout/radial4"/>
    <dgm:cxn modelId="{B6054419-8A87-4CCE-B2C2-3F6C1ED75CEF}" type="presParOf" srcId="{4D2EEE74-98ED-45AA-9094-C7AE2FE09D32}" destId="{B94EADA9-9E96-4F90-9D72-8589A8198D5B}" srcOrd="3" destOrd="0" presId="urn:microsoft.com/office/officeart/2005/8/layout/radial4"/>
    <dgm:cxn modelId="{BC512674-A502-4C00-8BFE-1A9BA45D7BD6}" type="presParOf" srcId="{4D2EEE74-98ED-45AA-9094-C7AE2FE09D32}" destId="{C2FBA4D2-A730-4544-A3A1-E330EBD25904}" srcOrd="4" destOrd="0" presId="urn:microsoft.com/office/officeart/2005/8/layout/radial4"/>
    <dgm:cxn modelId="{83695C32-7281-4BED-8850-B20BD361462F}" type="presParOf" srcId="{4D2EEE74-98ED-45AA-9094-C7AE2FE09D32}" destId="{87A5A92C-2B6E-4D33-BAB7-79094CB7AD0F}" srcOrd="5" destOrd="0" presId="urn:microsoft.com/office/officeart/2005/8/layout/radial4"/>
    <dgm:cxn modelId="{7280ED1E-CE77-4EF2-8D78-30D2A8C8E14B}" type="presParOf" srcId="{4D2EEE74-98ED-45AA-9094-C7AE2FE09D32}" destId="{6BE40468-FE72-48F3-943A-C5AF2F140D98}" srcOrd="6" destOrd="0" presId="urn:microsoft.com/office/officeart/2005/8/layout/radial4"/>
    <dgm:cxn modelId="{48756900-519B-4C9A-AA6C-7E763D08571D}" type="presParOf" srcId="{4D2EEE74-98ED-45AA-9094-C7AE2FE09D32}" destId="{031970D7-885B-4B87-8CC6-5D1A0FC8D4C9}" srcOrd="7" destOrd="0" presId="urn:microsoft.com/office/officeart/2005/8/layout/radial4"/>
    <dgm:cxn modelId="{046DBE55-EA3B-4743-8AA0-08458ED742AE}" type="presParOf" srcId="{4D2EEE74-98ED-45AA-9094-C7AE2FE09D32}" destId="{BF4BFD00-7DB6-45B4-A2EC-80DB0424DAA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99A394-2A53-4DAD-A0AC-3041B84AE331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AE5E7007-1907-43C9-BBBB-FEF0EBE53DD9}">
      <dgm:prSet phldrT="[Texto]"/>
      <dgm:spPr/>
      <dgm:t>
        <a:bodyPr/>
        <a:lstStyle/>
        <a:p>
          <a:r>
            <a:rPr lang="pt-PT" dirty="0"/>
            <a:t>Equipa EQAVET</a:t>
          </a:r>
        </a:p>
      </dgm:t>
    </dgm:pt>
    <dgm:pt modelId="{972C7013-89D6-4E94-8C35-319D1400FE53}" type="parTrans" cxnId="{1A0C5DA5-A27A-4AE7-81E9-F0AB09C38539}">
      <dgm:prSet/>
      <dgm:spPr/>
      <dgm:t>
        <a:bodyPr/>
        <a:lstStyle/>
        <a:p>
          <a:endParaRPr lang="pt-PT"/>
        </a:p>
      </dgm:t>
    </dgm:pt>
    <dgm:pt modelId="{F17BA58D-1447-44A8-A727-D49D2A6D8F72}" type="sibTrans" cxnId="{1A0C5DA5-A27A-4AE7-81E9-F0AB09C38539}">
      <dgm:prSet/>
      <dgm:spPr/>
      <dgm:t>
        <a:bodyPr/>
        <a:lstStyle/>
        <a:p>
          <a:endParaRPr lang="pt-PT"/>
        </a:p>
      </dgm:t>
    </dgm:pt>
    <dgm:pt modelId="{A8979F31-CFE2-4949-8454-909D9DB4A46B}">
      <dgm:prSet phldrT="[Texto]"/>
      <dgm:spPr/>
      <dgm:t>
        <a:bodyPr/>
        <a:lstStyle/>
        <a:p>
          <a:r>
            <a:rPr lang="pt-PT" b="1"/>
            <a:t>Planeamento</a:t>
          </a:r>
          <a:r>
            <a:rPr lang="pt-PT"/>
            <a:t>   Alda Costa     Paula Beato Patrícia Santos</a:t>
          </a:r>
        </a:p>
      </dgm:t>
    </dgm:pt>
    <dgm:pt modelId="{5498E634-2D52-4998-BAB4-8140637C79BE}" type="parTrans" cxnId="{FD4944E5-75FA-4A73-909A-67B3AA5D81CF}">
      <dgm:prSet/>
      <dgm:spPr/>
      <dgm:t>
        <a:bodyPr/>
        <a:lstStyle/>
        <a:p>
          <a:endParaRPr lang="pt-PT"/>
        </a:p>
      </dgm:t>
    </dgm:pt>
    <dgm:pt modelId="{AD99A252-170D-481C-B296-E249D60B3A8A}" type="sibTrans" cxnId="{FD4944E5-75FA-4A73-909A-67B3AA5D81CF}">
      <dgm:prSet/>
      <dgm:spPr/>
      <dgm:t>
        <a:bodyPr/>
        <a:lstStyle/>
        <a:p>
          <a:endParaRPr lang="pt-PT"/>
        </a:p>
      </dgm:t>
    </dgm:pt>
    <dgm:pt modelId="{2317C6D3-FB90-49D3-A6B6-765A1C574A76}">
      <dgm:prSet phldrT="[Texto]" phldr="1"/>
      <dgm:spPr/>
      <dgm:t>
        <a:bodyPr/>
        <a:lstStyle/>
        <a:p>
          <a:endParaRPr lang="pt-PT"/>
        </a:p>
      </dgm:t>
    </dgm:pt>
    <dgm:pt modelId="{46A67D4B-EE3D-48A0-B91C-27F2667921C7}" type="parTrans" cxnId="{663A75AB-75C7-4B25-8633-476D44B8795A}">
      <dgm:prSet/>
      <dgm:spPr/>
      <dgm:t>
        <a:bodyPr/>
        <a:lstStyle/>
        <a:p>
          <a:endParaRPr lang="pt-PT"/>
        </a:p>
      </dgm:t>
    </dgm:pt>
    <dgm:pt modelId="{0906DED1-3C73-49AD-8630-112E3918FF13}" type="sibTrans" cxnId="{663A75AB-75C7-4B25-8633-476D44B8795A}">
      <dgm:prSet/>
      <dgm:spPr/>
      <dgm:t>
        <a:bodyPr/>
        <a:lstStyle/>
        <a:p>
          <a:endParaRPr lang="pt-PT"/>
        </a:p>
      </dgm:t>
    </dgm:pt>
    <dgm:pt modelId="{4786560F-6445-4485-8386-DA1CF46B729C}">
      <dgm:prSet phldrT="[Texto]" phldr="1"/>
      <dgm:spPr/>
      <dgm:t>
        <a:bodyPr/>
        <a:lstStyle/>
        <a:p>
          <a:endParaRPr lang="pt-PT"/>
        </a:p>
      </dgm:t>
    </dgm:pt>
    <dgm:pt modelId="{A7852286-723C-4562-BFC0-DC5C0FD1F655}" type="parTrans" cxnId="{FCF2FCE3-E6EE-402E-A487-9B1AB99580C6}">
      <dgm:prSet/>
      <dgm:spPr/>
      <dgm:t>
        <a:bodyPr/>
        <a:lstStyle/>
        <a:p>
          <a:endParaRPr lang="pt-PT"/>
        </a:p>
      </dgm:t>
    </dgm:pt>
    <dgm:pt modelId="{24B7717B-A991-4ED4-BFDE-7ECE9EBCEDA0}" type="sibTrans" cxnId="{FCF2FCE3-E6EE-402E-A487-9B1AB99580C6}">
      <dgm:prSet/>
      <dgm:spPr/>
      <dgm:t>
        <a:bodyPr/>
        <a:lstStyle/>
        <a:p>
          <a:endParaRPr lang="pt-PT"/>
        </a:p>
      </dgm:t>
    </dgm:pt>
    <dgm:pt modelId="{B1A08B41-A78F-40E3-81A7-F7CC3F9DC519}">
      <dgm:prSet phldrT="[Texto]" phldr="1"/>
      <dgm:spPr/>
      <dgm:t>
        <a:bodyPr/>
        <a:lstStyle/>
        <a:p>
          <a:endParaRPr lang="pt-PT"/>
        </a:p>
      </dgm:t>
    </dgm:pt>
    <dgm:pt modelId="{F52D6B14-771D-49C4-BEA8-E9448A7F8E75}" type="parTrans" cxnId="{DB1AEF1C-56A9-479C-AD38-449F972311DD}">
      <dgm:prSet/>
      <dgm:spPr/>
      <dgm:t>
        <a:bodyPr/>
        <a:lstStyle/>
        <a:p>
          <a:endParaRPr lang="pt-PT"/>
        </a:p>
      </dgm:t>
    </dgm:pt>
    <dgm:pt modelId="{301F1430-409D-4E0D-A573-064CD52A5C50}" type="sibTrans" cxnId="{DB1AEF1C-56A9-479C-AD38-449F972311DD}">
      <dgm:prSet/>
      <dgm:spPr/>
      <dgm:t>
        <a:bodyPr/>
        <a:lstStyle/>
        <a:p>
          <a:endParaRPr lang="pt-PT"/>
        </a:p>
      </dgm:t>
    </dgm:pt>
    <dgm:pt modelId="{7593B1F4-7FA5-4CC4-A4CD-0997F68AF66A}">
      <dgm:prSet phldrT="[Texto]"/>
      <dgm:spPr/>
      <dgm:t>
        <a:bodyPr/>
        <a:lstStyle/>
        <a:p>
          <a:r>
            <a:rPr lang="pt-PT" b="1"/>
            <a:t>Implementação</a:t>
          </a:r>
          <a:r>
            <a:rPr lang="pt-PT"/>
            <a:t> Equipa da Direção</a:t>
          </a:r>
        </a:p>
      </dgm:t>
    </dgm:pt>
    <dgm:pt modelId="{D5D1A2AB-A708-4512-A3EC-C83E2889AF03}" type="parTrans" cxnId="{31FCE181-6577-4B29-8B89-4F624299EE5F}">
      <dgm:prSet/>
      <dgm:spPr/>
      <dgm:t>
        <a:bodyPr/>
        <a:lstStyle/>
        <a:p>
          <a:endParaRPr lang="pt-PT"/>
        </a:p>
      </dgm:t>
    </dgm:pt>
    <dgm:pt modelId="{FBA25D57-1DFF-4D84-9C2A-7B7AF6C3F43F}" type="sibTrans" cxnId="{31FCE181-6577-4B29-8B89-4F624299EE5F}">
      <dgm:prSet/>
      <dgm:spPr/>
      <dgm:t>
        <a:bodyPr/>
        <a:lstStyle/>
        <a:p>
          <a:endParaRPr lang="pt-PT"/>
        </a:p>
      </dgm:t>
    </dgm:pt>
    <dgm:pt modelId="{3CBE1A55-D2A3-4DA5-9976-4D65607B174F}">
      <dgm:prSet phldrT="[Texto]"/>
      <dgm:spPr/>
      <dgm:t>
        <a:bodyPr/>
        <a:lstStyle/>
        <a:p>
          <a:r>
            <a:rPr lang="pt-PT" b="1"/>
            <a:t>Coordenadora</a:t>
          </a:r>
          <a:r>
            <a:rPr lang="pt-PT"/>
            <a:t>  Marta Belo</a:t>
          </a:r>
        </a:p>
      </dgm:t>
    </dgm:pt>
    <dgm:pt modelId="{820C124F-C507-4C71-9232-2BC37A01D03F}" type="parTrans" cxnId="{6530CA2A-CE4A-4D18-88DA-C6455DD58BC0}">
      <dgm:prSet/>
      <dgm:spPr/>
      <dgm:t>
        <a:bodyPr/>
        <a:lstStyle/>
        <a:p>
          <a:endParaRPr lang="pt-PT"/>
        </a:p>
      </dgm:t>
    </dgm:pt>
    <dgm:pt modelId="{977E1909-770A-4DC3-A15D-F4E8CCB58DA9}" type="sibTrans" cxnId="{6530CA2A-CE4A-4D18-88DA-C6455DD58BC0}">
      <dgm:prSet/>
      <dgm:spPr/>
      <dgm:t>
        <a:bodyPr/>
        <a:lstStyle/>
        <a:p>
          <a:endParaRPr lang="pt-PT"/>
        </a:p>
      </dgm:t>
    </dgm:pt>
    <dgm:pt modelId="{7A9A6428-35C5-4C9D-8213-24B5C3351F10}">
      <dgm:prSet phldrT="[Texto]"/>
      <dgm:spPr/>
      <dgm:t>
        <a:bodyPr/>
        <a:lstStyle/>
        <a:p>
          <a:r>
            <a:rPr lang="pt-PT" b="1"/>
            <a:t>Marketing e Publicação </a:t>
          </a:r>
          <a:r>
            <a:rPr lang="pt-PT"/>
            <a:t>Patrícia Santos Luís Marçal Lurdes Marques</a:t>
          </a:r>
        </a:p>
      </dgm:t>
    </dgm:pt>
    <dgm:pt modelId="{31BB0847-5F87-4F1C-9952-4245B6A627F4}" type="parTrans" cxnId="{9FF9C6CE-1913-456F-8301-662192E47AF4}">
      <dgm:prSet/>
      <dgm:spPr/>
      <dgm:t>
        <a:bodyPr/>
        <a:lstStyle/>
        <a:p>
          <a:endParaRPr lang="pt-PT"/>
        </a:p>
      </dgm:t>
    </dgm:pt>
    <dgm:pt modelId="{1D7EF3B5-6DA4-43AC-8277-393551476949}" type="sibTrans" cxnId="{9FF9C6CE-1913-456F-8301-662192E47AF4}">
      <dgm:prSet/>
      <dgm:spPr/>
      <dgm:t>
        <a:bodyPr/>
        <a:lstStyle/>
        <a:p>
          <a:endParaRPr lang="pt-PT"/>
        </a:p>
      </dgm:t>
    </dgm:pt>
    <dgm:pt modelId="{E651D440-242A-425A-B293-B0E3E3ADDC8C}">
      <dgm:prSet phldrT="[Texto]"/>
      <dgm:spPr/>
      <dgm:t>
        <a:bodyPr/>
        <a:lstStyle/>
        <a:p>
          <a:r>
            <a:rPr lang="pt-PT" b="1" dirty="0" err="1"/>
            <a:t>Stakeholders</a:t>
          </a:r>
          <a:r>
            <a:rPr lang="pt-PT" b="1" dirty="0"/>
            <a:t> Internos</a:t>
          </a:r>
        </a:p>
      </dgm:t>
    </dgm:pt>
    <dgm:pt modelId="{C947E04A-5FBD-45AA-8375-09EDDDE07A13}" type="parTrans" cxnId="{15529B95-7F36-41E0-85DF-9109F2604981}">
      <dgm:prSet/>
      <dgm:spPr/>
      <dgm:t>
        <a:bodyPr/>
        <a:lstStyle/>
        <a:p>
          <a:endParaRPr lang="pt-PT"/>
        </a:p>
      </dgm:t>
    </dgm:pt>
    <dgm:pt modelId="{781A2891-938A-48B1-B861-0373A387D6B4}" type="sibTrans" cxnId="{15529B95-7F36-41E0-85DF-9109F2604981}">
      <dgm:prSet/>
      <dgm:spPr/>
      <dgm:t>
        <a:bodyPr/>
        <a:lstStyle/>
        <a:p>
          <a:endParaRPr lang="pt-PT"/>
        </a:p>
      </dgm:t>
    </dgm:pt>
    <dgm:pt modelId="{0DFF7892-CCD9-4CD7-BAFE-24A45065FDD1}">
      <dgm:prSet phldrT="[Texto]"/>
      <dgm:spPr/>
      <dgm:t>
        <a:bodyPr/>
        <a:lstStyle/>
        <a:p>
          <a:r>
            <a:rPr lang="pt-PT" b="1"/>
            <a:t>Stakeholders Externos</a:t>
          </a:r>
        </a:p>
      </dgm:t>
    </dgm:pt>
    <dgm:pt modelId="{177DA6C2-0949-435B-B600-7FCE1E5EB4F3}" type="parTrans" cxnId="{C96C6CBD-6C12-465D-98C8-04A18F78F47F}">
      <dgm:prSet/>
      <dgm:spPr/>
      <dgm:t>
        <a:bodyPr/>
        <a:lstStyle/>
        <a:p>
          <a:endParaRPr lang="pt-PT"/>
        </a:p>
      </dgm:t>
    </dgm:pt>
    <dgm:pt modelId="{70A1A759-A8A3-48AD-BEFB-0068AAE79D86}" type="sibTrans" cxnId="{C96C6CBD-6C12-465D-98C8-04A18F78F47F}">
      <dgm:prSet/>
      <dgm:spPr/>
      <dgm:t>
        <a:bodyPr/>
        <a:lstStyle/>
        <a:p>
          <a:endParaRPr lang="pt-PT"/>
        </a:p>
      </dgm:t>
    </dgm:pt>
    <dgm:pt modelId="{1BC481A9-46F1-4F40-92F5-545DD0A8A292}">
      <dgm:prSet phldrT="[Texto]"/>
      <dgm:spPr/>
      <dgm:t>
        <a:bodyPr/>
        <a:lstStyle/>
        <a:p>
          <a:r>
            <a:rPr lang="pt-PT" b="1"/>
            <a:t>Recolha de dados e avaliação      </a:t>
          </a:r>
          <a:r>
            <a:rPr lang="pt-PT"/>
            <a:t>Alda Costa Patrícia Santos  Marta Belo</a:t>
          </a:r>
        </a:p>
      </dgm:t>
    </dgm:pt>
    <dgm:pt modelId="{69EE5A1F-55DA-4C93-AFEA-68A56C633305}" type="parTrans" cxnId="{16AAA139-E263-4FAC-837B-73263BD9CC02}">
      <dgm:prSet/>
      <dgm:spPr/>
      <dgm:t>
        <a:bodyPr/>
        <a:lstStyle/>
        <a:p>
          <a:endParaRPr lang="pt-PT"/>
        </a:p>
      </dgm:t>
    </dgm:pt>
    <dgm:pt modelId="{77F56C1D-297D-422B-BC8A-7F6EE53016BF}" type="sibTrans" cxnId="{16AAA139-E263-4FAC-837B-73263BD9CC02}">
      <dgm:prSet/>
      <dgm:spPr/>
      <dgm:t>
        <a:bodyPr/>
        <a:lstStyle/>
        <a:p>
          <a:endParaRPr lang="pt-PT"/>
        </a:p>
      </dgm:t>
    </dgm:pt>
    <dgm:pt modelId="{A713D905-CCEA-46E8-B6F3-EA948779E8CA}">
      <dgm:prSet phldrT="[Texto]"/>
      <dgm:spPr/>
      <dgm:t>
        <a:bodyPr/>
        <a:lstStyle/>
        <a:p>
          <a:endParaRPr lang="pt-PT"/>
        </a:p>
      </dgm:t>
    </dgm:pt>
    <dgm:pt modelId="{17417EDF-003A-4DA3-836E-62FC7B65D155}" type="parTrans" cxnId="{D8EFCDE5-D9F4-4F41-90AB-29B41278B939}">
      <dgm:prSet/>
      <dgm:spPr/>
      <dgm:t>
        <a:bodyPr/>
        <a:lstStyle/>
        <a:p>
          <a:endParaRPr lang="pt-PT"/>
        </a:p>
      </dgm:t>
    </dgm:pt>
    <dgm:pt modelId="{D1962C82-8B7F-4BD3-8C6F-6B33EF489A19}" type="sibTrans" cxnId="{D8EFCDE5-D9F4-4F41-90AB-29B41278B939}">
      <dgm:prSet/>
      <dgm:spPr/>
      <dgm:t>
        <a:bodyPr/>
        <a:lstStyle/>
        <a:p>
          <a:endParaRPr lang="pt-PT"/>
        </a:p>
      </dgm:t>
    </dgm:pt>
    <dgm:pt modelId="{2D2BE9F4-B78E-4937-BCC7-668FAD98F345}" type="pres">
      <dgm:prSet presAssocID="{C199A394-2A53-4DAD-A0AC-3041B84AE33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C2ADA42-C464-44BB-A6D5-AE278AF5F5ED}" type="pres">
      <dgm:prSet presAssocID="{C199A394-2A53-4DAD-A0AC-3041B84AE331}" presName="radial" presStyleCnt="0">
        <dgm:presLayoutVars>
          <dgm:animLvl val="ctr"/>
        </dgm:presLayoutVars>
      </dgm:prSet>
      <dgm:spPr/>
    </dgm:pt>
    <dgm:pt modelId="{B638673B-B11F-4929-AB49-BF5DDE3B5015}" type="pres">
      <dgm:prSet presAssocID="{AE5E7007-1907-43C9-BBBB-FEF0EBE53DD9}" presName="centerShape" presStyleLbl="vennNode1" presStyleIdx="0" presStyleCnt="8"/>
      <dgm:spPr/>
      <dgm:t>
        <a:bodyPr/>
        <a:lstStyle/>
        <a:p>
          <a:endParaRPr lang="pt-PT"/>
        </a:p>
      </dgm:t>
    </dgm:pt>
    <dgm:pt modelId="{9486AE52-BA8D-4F4D-ABDD-A1201656B591}" type="pres">
      <dgm:prSet presAssocID="{3CBE1A55-D2A3-4DA5-9976-4D65607B174F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CE19E6B-91EC-43E1-B737-1E0CC9A72F10}" type="pres">
      <dgm:prSet presAssocID="{A8979F31-CFE2-4949-8454-909D9DB4A46B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A027C2F-331B-4D44-AC6C-5375A4672685}" type="pres">
      <dgm:prSet presAssocID="{7593B1F4-7FA5-4CC4-A4CD-0997F68AF66A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F59D457-9E56-49D3-86FA-D4B1CCEC84E9}" type="pres">
      <dgm:prSet presAssocID="{7A9A6428-35C5-4C9D-8213-24B5C3351F10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31DAE57-6738-418C-8BCF-83F64C2174D6}" type="pres">
      <dgm:prSet presAssocID="{E651D440-242A-425A-B293-B0E3E3ADDC8C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D79E3DE-01CB-43AD-B7D3-37303560E444}" type="pres">
      <dgm:prSet presAssocID="{0DFF7892-CCD9-4CD7-BAFE-24A45065FDD1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629F5F-20EC-465B-BA0C-80B61FAFB601}" type="pres">
      <dgm:prSet presAssocID="{1BC481A9-46F1-4F40-92F5-545DD0A8A292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96C6CBD-6C12-465D-98C8-04A18F78F47F}" srcId="{AE5E7007-1907-43C9-BBBB-FEF0EBE53DD9}" destId="{0DFF7892-CCD9-4CD7-BAFE-24A45065FDD1}" srcOrd="5" destOrd="0" parTransId="{177DA6C2-0949-435B-B600-7FCE1E5EB4F3}" sibTransId="{70A1A759-A8A3-48AD-BEFB-0068AAE79D86}"/>
    <dgm:cxn modelId="{9FF9C6CE-1913-456F-8301-662192E47AF4}" srcId="{AE5E7007-1907-43C9-BBBB-FEF0EBE53DD9}" destId="{7A9A6428-35C5-4C9D-8213-24B5C3351F10}" srcOrd="3" destOrd="0" parTransId="{31BB0847-5F87-4F1C-9952-4245B6A627F4}" sibTransId="{1D7EF3B5-6DA4-43AC-8277-393551476949}"/>
    <dgm:cxn modelId="{FCF2FCE3-E6EE-402E-A487-9B1AB99580C6}" srcId="{A713D905-CCEA-46E8-B6F3-EA948779E8CA}" destId="{4786560F-6445-4485-8386-DA1CF46B729C}" srcOrd="1" destOrd="0" parTransId="{A7852286-723C-4562-BFC0-DC5C0FD1F655}" sibTransId="{24B7717B-A991-4ED4-BFDE-7ECE9EBCEDA0}"/>
    <dgm:cxn modelId="{DB1AEF1C-56A9-479C-AD38-449F972311DD}" srcId="{A713D905-CCEA-46E8-B6F3-EA948779E8CA}" destId="{B1A08B41-A78F-40E3-81A7-F7CC3F9DC519}" srcOrd="2" destOrd="0" parTransId="{F52D6B14-771D-49C4-BEA8-E9448A7F8E75}" sibTransId="{301F1430-409D-4E0D-A573-064CD52A5C50}"/>
    <dgm:cxn modelId="{8659E4C0-16CD-4065-A745-E1216AF9D4F2}" type="presOf" srcId="{AE5E7007-1907-43C9-BBBB-FEF0EBE53DD9}" destId="{B638673B-B11F-4929-AB49-BF5DDE3B5015}" srcOrd="0" destOrd="0" presId="urn:microsoft.com/office/officeart/2005/8/layout/radial3"/>
    <dgm:cxn modelId="{6530CA2A-CE4A-4D18-88DA-C6455DD58BC0}" srcId="{AE5E7007-1907-43C9-BBBB-FEF0EBE53DD9}" destId="{3CBE1A55-D2A3-4DA5-9976-4D65607B174F}" srcOrd="0" destOrd="0" parTransId="{820C124F-C507-4C71-9232-2BC37A01D03F}" sibTransId="{977E1909-770A-4DC3-A15D-F4E8CCB58DA9}"/>
    <dgm:cxn modelId="{9053199C-C836-481B-841A-08E1813CA322}" type="presOf" srcId="{C199A394-2A53-4DAD-A0AC-3041B84AE331}" destId="{2D2BE9F4-B78E-4937-BCC7-668FAD98F345}" srcOrd="0" destOrd="0" presId="urn:microsoft.com/office/officeart/2005/8/layout/radial3"/>
    <dgm:cxn modelId="{94A4057E-FDE9-412E-A2E6-21043C60FF82}" type="presOf" srcId="{7593B1F4-7FA5-4CC4-A4CD-0997F68AF66A}" destId="{0A027C2F-331B-4D44-AC6C-5375A4672685}" srcOrd="0" destOrd="0" presId="urn:microsoft.com/office/officeart/2005/8/layout/radial3"/>
    <dgm:cxn modelId="{831135F5-3652-49A9-9ABB-54984942E07B}" type="presOf" srcId="{3CBE1A55-D2A3-4DA5-9976-4D65607B174F}" destId="{9486AE52-BA8D-4F4D-ABDD-A1201656B591}" srcOrd="0" destOrd="0" presId="urn:microsoft.com/office/officeart/2005/8/layout/radial3"/>
    <dgm:cxn modelId="{16AAA139-E263-4FAC-837B-73263BD9CC02}" srcId="{AE5E7007-1907-43C9-BBBB-FEF0EBE53DD9}" destId="{1BC481A9-46F1-4F40-92F5-545DD0A8A292}" srcOrd="6" destOrd="0" parTransId="{69EE5A1F-55DA-4C93-AFEA-68A56C633305}" sibTransId="{77F56C1D-297D-422B-BC8A-7F6EE53016BF}"/>
    <dgm:cxn modelId="{140F1783-386D-474E-9B94-1A1A403D56B2}" type="presOf" srcId="{A8979F31-CFE2-4949-8454-909D9DB4A46B}" destId="{ACE19E6B-91EC-43E1-B737-1E0CC9A72F10}" srcOrd="0" destOrd="0" presId="urn:microsoft.com/office/officeart/2005/8/layout/radial3"/>
    <dgm:cxn modelId="{1E004972-8113-4DAC-BE6C-D646B922C181}" type="presOf" srcId="{0DFF7892-CCD9-4CD7-BAFE-24A45065FDD1}" destId="{DD79E3DE-01CB-43AD-B7D3-37303560E444}" srcOrd="0" destOrd="0" presId="urn:microsoft.com/office/officeart/2005/8/layout/radial3"/>
    <dgm:cxn modelId="{1A0C5DA5-A27A-4AE7-81E9-F0AB09C38539}" srcId="{C199A394-2A53-4DAD-A0AC-3041B84AE331}" destId="{AE5E7007-1907-43C9-BBBB-FEF0EBE53DD9}" srcOrd="0" destOrd="0" parTransId="{972C7013-89D6-4E94-8C35-319D1400FE53}" sibTransId="{F17BA58D-1447-44A8-A727-D49D2A6D8F72}"/>
    <dgm:cxn modelId="{E35719B2-8E6C-413E-8EE7-5F2E4BC35A35}" type="presOf" srcId="{7A9A6428-35C5-4C9D-8213-24B5C3351F10}" destId="{DF59D457-9E56-49D3-86FA-D4B1CCEC84E9}" srcOrd="0" destOrd="0" presId="urn:microsoft.com/office/officeart/2005/8/layout/radial3"/>
    <dgm:cxn modelId="{D8EFCDE5-D9F4-4F41-90AB-29B41278B939}" srcId="{C199A394-2A53-4DAD-A0AC-3041B84AE331}" destId="{A713D905-CCEA-46E8-B6F3-EA948779E8CA}" srcOrd="1" destOrd="0" parTransId="{17417EDF-003A-4DA3-836E-62FC7B65D155}" sibTransId="{D1962C82-8B7F-4BD3-8C6F-6B33EF489A19}"/>
    <dgm:cxn modelId="{31FCE181-6577-4B29-8B89-4F624299EE5F}" srcId="{AE5E7007-1907-43C9-BBBB-FEF0EBE53DD9}" destId="{7593B1F4-7FA5-4CC4-A4CD-0997F68AF66A}" srcOrd="2" destOrd="0" parTransId="{D5D1A2AB-A708-4512-A3EC-C83E2889AF03}" sibTransId="{FBA25D57-1DFF-4D84-9C2A-7B7AF6C3F43F}"/>
    <dgm:cxn modelId="{FD4944E5-75FA-4A73-909A-67B3AA5D81CF}" srcId="{AE5E7007-1907-43C9-BBBB-FEF0EBE53DD9}" destId="{A8979F31-CFE2-4949-8454-909D9DB4A46B}" srcOrd="1" destOrd="0" parTransId="{5498E634-2D52-4998-BAB4-8140637C79BE}" sibTransId="{AD99A252-170D-481C-B296-E249D60B3A8A}"/>
    <dgm:cxn modelId="{663A75AB-75C7-4B25-8633-476D44B8795A}" srcId="{A713D905-CCEA-46E8-B6F3-EA948779E8CA}" destId="{2317C6D3-FB90-49D3-A6B6-765A1C574A76}" srcOrd="0" destOrd="0" parTransId="{46A67D4B-EE3D-48A0-B91C-27F2667921C7}" sibTransId="{0906DED1-3C73-49AD-8630-112E3918FF13}"/>
    <dgm:cxn modelId="{2DA205C2-3D8F-4A4A-8064-E38780E6357D}" type="presOf" srcId="{E651D440-242A-425A-B293-B0E3E3ADDC8C}" destId="{831DAE57-6738-418C-8BCF-83F64C2174D6}" srcOrd="0" destOrd="0" presId="urn:microsoft.com/office/officeart/2005/8/layout/radial3"/>
    <dgm:cxn modelId="{FEC80148-7C79-4787-AFB2-DB68FFAA9A33}" type="presOf" srcId="{1BC481A9-46F1-4F40-92F5-545DD0A8A292}" destId="{25629F5F-20EC-465B-BA0C-80B61FAFB601}" srcOrd="0" destOrd="0" presId="urn:microsoft.com/office/officeart/2005/8/layout/radial3"/>
    <dgm:cxn modelId="{15529B95-7F36-41E0-85DF-9109F2604981}" srcId="{AE5E7007-1907-43C9-BBBB-FEF0EBE53DD9}" destId="{E651D440-242A-425A-B293-B0E3E3ADDC8C}" srcOrd="4" destOrd="0" parTransId="{C947E04A-5FBD-45AA-8375-09EDDDE07A13}" sibTransId="{781A2891-938A-48B1-B861-0373A387D6B4}"/>
    <dgm:cxn modelId="{E3B48AF1-54DF-469C-AD4A-7EF243877CDC}" type="presParOf" srcId="{2D2BE9F4-B78E-4937-BCC7-668FAD98F345}" destId="{DC2ADA42-C464-44BB-A6D5-AE278AF5F5ED}" srcOrd="0" destOrd="0" presId="urn:microsoft.com/office/officeart/2005/8/layout/radial3"/>
    <dgm:cxn modelId="{8F11BA7D-80EA-40C7-B0CC-D5FBDD72BF00}" type="presParOf" srcId="{DC2ADA42-C464-44BB-A6D5-AE278AF5F5ED}" destId="{B638673B-B11F-4929-AB49-BF5DDE3B5015}" srcOrd="0" destOrd="0" presId="urn:microsoft.com/office/officeart/2005/8/layout/radial3"/>
    <dgm:cxn modelId="{5612A072-BD74-4FC7-8D00-F7AD61E2E6D7}" type="presParOf" srcId="{DC2ADA42-C464-44BB-A6D5-AE278AF5F5ED}" destId="{9486AE52-BA8D-4F4D-ABDD-A1201656B591}" srcOrd="1" destOrd="0" presId="urn:microsoft.com/office/officeart/2005/8/layout/radial3"/>
    <dgm:cxn modelId="{C8D8D5A5-35DF-484E-A918-C64B460D1126}" type="presParOf" srcId="{DC2ADA42-C464-44BB-A6D5-AE278AF5F5ED}" destId="{ACE19E6B-91EC-43E1-B737-1E0CC9A72F10}" srcOrd="2" destOrd="0" presId="urn:microsoft.com/office/officeart/2005/8/layout/radial3"/>
    <dgm:cxn modelId="{B1C34BDA-2D4D-44CA-9961-98DCEF397A4A}" type="presParOf" srcId="{DC2ADA42-C464-44BB-A6D5-AE278AF5F5ED}" destId="{0A027C2F-331B-4D44-AC6C-5375A4672685}" srcOrd="3" destOrd="0" presId="urn:microsoft.com/office/officeart/2005/8/layout/radial3"/>
    <dgm:cxn modelId="{B9EDB8B4-CEAB-48C4-97B0-8FA552197D33}" type="presParOf" srcId="{DC2ADA42-C464-44BB-A6D5-AE278AF5F5ED}" destId="{DF59D457-9E56-49D3-86FA-D4B1CCEC84E9}" srcOrd="4" destOrd="0" presId="urn:microsoft.com/office/officeart/2005/8/layout/radial3"/>
    <dgm:cxn modelId="{A5298077-53DF-46AC-9B69-42C8687F7E1F}" type="presParOf" srcId="{DC2ADA42-C464-44BB-A6D5-AE278AF5F5ED}" destId="{831DAE57-6738-418C-8BCF-83F64C2174D6}" srcOrd="5" destOrd="0" presId="urn:microsoft.com/office/officeart/2005/8/layout/radial3"/>
    <dgm:cxn modelId="{D20B36DE-5EC4-470C-9802-38564D379128}" type="presParOf" srcId="{DC2ADA42-C464-44BB-A6D5-AE278AF5F5ED}" destId="{DD79E3DE-01CB-43AD-B7D3-37303560E444}" srcOrd="6" destOrd="0" presId="urn:microsoft.com/office/officeart/2005/8/layout/radial3"/>
    <dgm:cxn modelId="{A9A1B906-DEC2-47AA-B678-C2EF607C2F11}" type="presParOf" srcId="{DC2ADA42-C464-44BB-A6D5-AE278AF5F5ED}" destId="{25629F5F-20EC-465B-BA0C-80B61FAFB601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B1884-C84B-49C4-9E47-82E84E3E9BE4}">
      <dsp:nvSpPr>
        <dsp:cNvPr id="0" name=""/>
        <dsp:cNvSpPr/>
      </dsp:nvSpPr>
      <dsp:spPr>
        <a:xfrm>
          <a:off x="2604072" y="2231408"/>
          <a:ext cx="1926300" cy="19263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/>
            <a:t>Vantagens EQAVET</a:t>
          </a:r>
        </a:p>
      </dsp:txBody>
      <dsp:txXfrm>
        <a:off x="2886172" y="2513508"/>
        <a:ext cx="1362100" cy="1362100"/>
      </dsp:txXfrm>
    </dsp:sp>
    <dsp:sp modelId="{1A06CDC0-F550-4B89-8F0A-1FBFE64C36B1}">
      <dsp:nvSpPr>
        <dsp:cNvPr id="0" name=""/>
        <dsp:cNvSpPr/>
      </dsp:nvSpPr>
      <dsp:spPr>
        <a:xfrm rot="11700000">
          <a:off x="915843" y="2431509"/>
          <a:ext cx="1656157" cy="54899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6316A-70C0-44A4-918B-6E9E00ED140E}">
      <dsp:nvSpPr>
        <dsp:cNvPr id="0" name=""/>
        <dsp:cNvSpPr/>
      </dsp:nvSpPr>
      <dsp:spPr>
        <a:xfrm>
          <a:off x="29067" y="1759690"/>
          <a:ext cx="1829985" cy="14639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/>
            <a:t>Optimizar a comunicação</a:t>
          </a:r>
        </a:p>
      </dsp:txBody>
      <dsp:txXfrm>
        <a:off x="71946" y="1802569"/>
        <a:ext cx="1744227" cy="1378230"/>
      </dsp:txXfrm>
    </dsp:sp>
    <dsp:sp modelId="{B94EADA9-9E96-4F90-9D72-8589A8198D5B}">
      <dsp:nvSpPr>
        <dsp:cNvPr id="0" name=""/>
        <dsp:cNvSpPr/>
      </dsp:nvSpPr>
      <dsp:spPr>
        <a:xfrm rot="14740068">
          <a:off x="1979454" y="1212698"/>
          <a:ext cx="1631418" cy="54899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423812"/>
            <a:satOff val="6097"/>
            <a:lumOff val="32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BA4D2-A730-4544-A3A1-E330EBD25904}">
      <dsp:nvSpPr>
        <dsp:cNvPr id="0" name=""/>
        <dsp:cNvSpPr/>
      </dsp:nvSpPr>
      <dsp:spPr>
        <a:xfrm>
          <a:off x="1544077" y="11950"/>
          <a:ext cx="1829985" cy="1463988"/>
        </a:xfrm>
        <a:prstGeom prst="roundRect">
          <a:avLst>
            <a:gd name="adj" fmla="val 10000"/>
          </a:avLst>
        </a:prstGeom>
        <a:solidFill>
          <a:schemeClr val="accent5">
            <a:hueOff val="-1423812"/>
            <a:satOff val="6097"/>
            <a:lumOff val="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/>
            <a:t>Satisfação dos </a:t>
          </a:r>
          <a:r>
            <a:rPr lang="pt-PT" sz="1700" b="1" kern="1200" dirty="0" err="1"/>
            <a:t>Stakeholders</a:t>
          </a:r>
          <a:r>
            <a:rPr lang="pt-PT" sz="1700" kern="1200" dirty="0"/>
            <a:t> e melhoria contínua</a:t>
          </a:r>
        </a:p>
      </dsp:txBody>
      <dsp:txXfrm>
        <a:off x="1586956" y="54829"/>
        <a:ext cx="1744227" cy="1378230"/>
      </dsp:txXfrm>
    </dsp:sp>
    <dsp:sp modelId="{87A5A92C-2B6E-4D33-BAB7-79094CB7AD0F}">
      <dsp:nvSpPr>
        <dsp:cNvPr id="0" name=""/>
        <dsp:cNvSpPr/>
      </dsp:nvSpPr>
      <dsp:spPr>
        <a:xfrm rot="17700000">
          <a:off x="3536885" y="1209296"/>
          <a:ext cx="1656157" cy="54899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2847625"/>
            <a:satOff val="12194"/>
            <a:lumOff val="65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40468-FE72-48F3-943A-C5AF2F140D98}">
      <dsp:nvSpPr>
        <dsp:cNvPr id="0" name=""/>
        <dsp:cNvSpPr/>
      </dsp:nvSpPr>
      <dsp:spPr>
        <a:xfrm>
          <a:off x="3799933" y="1306"/>
          <a:ext cx="1829985" cy="1463988"/>
        </a:xfrm>
        <a:prstGeom prst="roundRect">
          <a:avLst>
            <a:gd name="adj" fmla="val 10000"/>
          </a:avLst>
        </a:prstGeom>
        <a:solidFill>
          <a:schemeClr val="accent5">
            <a:hueOff val="-2847625"/>
            <a:satOff val="12194"/>
            <a:lumOff val="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/>
            <a:t>Melhores práticas</a:t>
          </a:r>
        </a:p>
      </dsp:txBody>
      <dsp:txXfrm>
        <a:off x="3842812" y="44185"/>
        <a:ext cx="1744227" cy="1378230"/>
      </dsp:txXfrm>
    </dsp:sp>
    <dsp:sp modelId="{031970D7-885B-4B87-8CC6-5D1A0FC8D4C9}">
      <dsp:nvSpPr>
        <dsp:cNvPr id="0" name=""/>
        <dsp:cNvSpPr/>
      </dsp:nvSpPr>
      <dsp:spPr>
        <a:xfrm rot="20700000">
          <a:off x="4562443" y="2431509"/>
          <a:ext cx="1656157" cy="54899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271437"/>
            <a:satOff val="18291"/>
            <a:lumOff val="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BFD00-7DB6-45B4-A2EC-80DB0424DAA5}">
      <dsp:nvSpPr>
        <dsp:cNvPr id="0" name=""/>
        <dsp:cNvSpPr/>
      </dsp:nvSpPr>
      <dsp:spPr>
        <a:xfrm>
          <a:off x="5275392" y="1759690"/>
          <a:ext cx="1829985" cy="1463988"/>
        </a:xfrm>
        <a:prstGeom prst="roundRect">
          <a:avLst>
            <a:gd name="adj" fmla="val 10000"/>
          </a:avLst>
        </a:prstGeom>
        <a:solidFill>
          <a:schemeClr val="accent5">
            <a:hueOff val="-4271437"/>
            <a:satOff val="18291"/>
            <a:lumOff val="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/>
            <a:t>Reconhecimento Internacional</a:t>
          </a:r>
        </a:p>
      </dsp:txBody>
      <dsp:txXfrm>
        <a:off x="5318271" y="1802569"/>
        <a:ext cx="1744227" cy="1378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8673B-B11F-4929-AB49-BF5DDE3B5015}">
      <dsp:nvSpPr>
        <dsp:cNvPr id="0" name=""/>
        <dsp:cNvSpPr/>
      </dsp:nvSpPr>
      <dsp:spPr>
        <a:xfrm>
          <a:off x="3791255" y="849277"/>
          <a:ext cx="2031389" cy="203138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100" kern="1200" dirty="0"/>
            <a:t>Equipa EQAVET</a:t>
          </a:r>
        </a:p>
      </dsp:txBody>
      <dsp:txXfrm>
        <a:off x="4088745" y="1146767"/>
        <a:ext cx="1436409" cy="1436409"/>
      </dsp:txXfrm>
    </dsp:sp>
    <dsp:sp modelId="{9486AE52-BA8D-4F4D-ABDD-A1201656B591}">
      <dsp:nvSpPr>
        <dsp:cNvPr id="0" name=""/>
        <dsp:cNvSpPr/>
      </dsp:nvSpPr>
      <dsp:spPr>
        <a:xfrm>
          <a:off x="4299102" y="33477"/>
          <a:ext cx="1015694" cy="101569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700" b="1" kern="1200"/>
            <a:t>Coordenadora</a:t>
          </a:r>
          <a:r>
            <a:rPr lang="pt-PT" sz="700" kern="1200"/>
            <a:t>  Marta Belo</a:t>
          </a:r>
        </a:p>
      </dsp:txBody>
      <dsp:txXfrm>
        <a:off x="4447847" y="182222"/>
        <a:ext cx="718204" cy="718204"/>
      </dsp:txXfrm>
    </dsp:sp>
    <dsp:sp modelId="{ACE19E6B-91EC-43E1-B737-1E0CC9A72F10}">
      <dsp:nvSpPr>
        <dsp:cNvPr id="0" name=""/>
        <dsp:cNvSpPr/>
      </dsp:nvSpPr>
      <dsp:spPr>
        <a:xfrm>
          <a:off x="5333972" y="531844"/>
          <a:ext cx="1015694" cy="101569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700" b="1" kern="1200"/>
            <a:t>Planeamento</a:t>
          </a:r>
          <a:r>
            <a:rPr lang="pt-PT" sz="700" kern="1200"/>
            <a:t>   Alda Costa     Paula Beato Patrícia Santos</a:t>
          </a:r>
        </a:p>
      </dsp:txBody>
      <dsp:txXfrm>
        <a:off x="5482717" y="680589"/>
        <a:ext cx="718204" cy="718204"/>
      </dsp:txXfrm>
    </dsp:sp>
    <dsp:sp modelId="{0A027C2F-331B-4D44-AC6C-5375A4672685}">
      <dsp:nvSpPr>
        <dsp:cNvPr id="0" name=""/>
        <dsp:cNvSpPr/>
      </dsp:nvSpPr>
      <dsp:spPr>
        <a:xfrm>
          <a:off x="5589564" y="1651664"/>
          <a:ext cx="1015694" cy="101569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700" b="1" kern="1200"/>
            <a:t>Implementação</a:t>
          </a:r>
          <a:r>
            <a:rPr lang="pt-PT" sz="700" kern="1200"/>
            <a:t> Equipa da Direção</a:t>
          </a:r>
        </a:p>
      </dsp:txBody>
      <dsp:txXfrm>
        <a:off x="5738309" y="1800409"/>
        <a:ext cx="718204" cy="718204"/>
      </dsp:txXfrm>
    </dsp:sp>
    <dsp:sp modelId="{DF59D457-9E56-49D3-86FA-D4B1CCEC84E9}">
      <dsp:nvSpPr>
        <dsp:cNvPr id="0" name=""/>
        <dsp:cNvSpPr/>
      </dsp:nvSpPr>
      <dsp:spPr>
        <a:xfrm>
          <a:off x="4873412" y="2549691"/>
          <a:ext cx="1015694" cy="101569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700" b="1" kern="1200"/>
            <a:t>Marketing e Publicação </a:t>
          </a:r>
          <a:r>
            <a:rPr lang="pt-PT" sz="700" kern="1200"/>
            <a:t>Patrícia Santos Luís Marçal Lurdes Marques</a:t>
          </a:r>
        </a:p>
      </dsp:txBody>
      <dsp:txXfrm>
        <a:off x="5022157" y="2698436"/>
        <a:ext cx="718204" cy="718204"/>
      </dsp:txXfrm>
    </dsp:sp>
    <dsp:sp modelId="{831DAE57-6738-418C-8BCF-83F64C2174D6}">
      <dsp:nvSpPr>
        <dsp:cNvPr id="0" name=""/>
        <dsp:cNvSpPr/>
      </dsp:nvSpPr>
      <dsp:spPr>
        <a:xfrm>
          <a:off x="3724793" y="2549691"/>
          <a:ext cx="1015694" cy="101569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700" b="1" kern="1200" dirty="0" err="1"/>
            <a:t>Stakeholders</a:t>
          </a:r>
          <a:r>
            <a:rPr lang="pt-PT" sz="700" b="1" kern="1200" dirty="0"/>
            <a:t> Internos</a:t>
          </a:r>
        </a:p>
      </dsp:txBody>
      <dsp:txXfrm>
        <a:off x="3873538" y="2698436"/>
        <a:ext cx="718204" cy="718204"/>
      </dsp:txXfrm>
    </dsp:sp>
    <dsp:sp modelId="{DD79E3DE-01CB-43AD-B7D3-37303560E444}">
      <dsp:nvSpPr>
        <dsp:cNvPr id="0" name=""/>
        <dsp:cNvSpPr/>
      </dsp:nvSpPr>
      <dsp:spPr>
        <a:xfrm>
          <a:off x="3008641" y="1651664"/>
          <a:ext cx="1015694" cy="101569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700" b="1" kern="1200"/>
            <a:t>Stakeholders Externos</a:t>
          </a:r>
        </a:p>
      </dsp:txBody>
      <dsp:txXfrm>
        <a:off x="3157386" y="1800409"/>
        <a:ext cx="718204" cy="718204"/>
      </dsp:txXfrm>
    </dsp:sp>
    <dsp:sp modelId="{25629F5F-20EC-465B-BA0C-80B61FAFB601}">
      <dsp:nvSpPr>
        <dsp:cNvPr id="0" name=""/>
        <dsp:cNvSpPr/>
      </dsp:nvSpPr>
      <dsp:spPr>
        <a:xfrm>
          <a:off x="3264232" y="531844"/>
          <a:ext cx="1015694" cy="101569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700" b="1" kern="1200"/>
            <a:t>Recolha de dados e avaliação      </a:t>
          </a:r>
          <a:r>
            <a:rPr lang="pt-PT" sz="700" kern="1200"/>
            <a:t>Alda Costa Patrícia Santos  Marta Belo</a:t>
          </a:r>
        </a:p>
      </dsp:txBody>
      <dsp:txXfrm>
        <a:off x="3412977" y="680589"/>
        <a:ext cx="718204" cy="718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2935FDA-9A94-4711-8A24-E610818CC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55963" y="2841227"/>
            <a:ext cx="3136037" cy="1117687"/>
          </a:xfrm>
        </p:spPr>
        <p:txBody>
          <a:bodyPr>
            <a:noAutofit/>
          </a:bodyPr>
          <a:lstStyle/>
          <a:p>
            <a:r>
              <a:rPr lang="pt-PT" sz="6600" dirty="0">
                <a:solidFill>
                  <a:schemeClr val="bg1"/>
                </a:solidFill>
              </a:rPr>
              <a:t>EQAVET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2A66AE9-DC5E-497F-9958-B83AEE78B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1" y="2746768"/>
            <a:ext cx="8491870" cy="121214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EF01B81-8900-42E5-BB49-88DA1CA124FE}"/>
              </a:ext>
            </a:extLst>
          </p:cNvPr>
          <p:cNvSpPr txBox="1"/>
          <p:nvPr/>
        </p:nvSpPr>
        <p:spPr>
          <a:xfrm>
            <a:off x="7804299" y="4455041"/>
            <a:ext cx="380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/>
              <a:t>2021/2022</a:t>
            </a:r>
          </a:p>
        </p:txBody>
      </p:sp>
    </p:spTree>
    <p:extLst>
      <p:ext uri="{BB962C8B-B14F-4D97-AF65-F5344CB8AC3E}">
        <p14:creationId xmlns:p14="http://schemas.microsoft.com/office/powerpoint/2010/main" val="412502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09C5DC38-CE79-480E-B92A-5FAED70244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936219"/>
              </p:ext>
            </p:extLst>
          </p:nvPr>
        </p:nvGraphicFramePr>
        <p:xfrm>
          <a:off x="1769360" y="1249325"/>
          <a:ext cx="7134445" cy="415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0B522CC-E717-419F-974E-E1DF478AFF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0432" y="758555"/>
            <a:ext cx="2085013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0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2ABE99-AB3C-4AB5-9B96-0B9FAD1A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Caraterísticas Gerais do EQAVET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AEA773D6-D3C1-4F94-8030-2C53AEB41591}"/>
              </a:ext>
            </a:extLst>
          </p:cNvPr>
          <p:cNvSpPr txBox="1"/>
          <p:nvPr/>
        </p:nvSpPr>
        <p:spPr>
          <a:xfrm>
            <a:off x="680320" y="2138273"/>
            <a:ext cx="9867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Pressupõe a divulgação por todos os intervenientes no Ensino e Formação Profissional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BEA32D4-59D0-4AEC-ABFF-8562DEB22311}"/>
              </a:ext>
            </a:extLst>
          </p:cNvPr>
          <p:cNvSpPr txBox="1"/>
          <p:nvPr/>
        </p:nvSpPr>
        <p:spPr>
          <a:xfrm>
            <a:off x="1233376" y="2688452"/>
            <a:ext cx="948424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dirty="0"/>
              <a:t>Necessita do </a:t>
            </a:r>
            <a:r>
              <a:rPr lang="pt-PT" b="1" dirty="0"/>
              <a:t>envolvimento </a:t>
            </a:r>
            <a:r>
              <a:rPr lang="pt-PT" dirty="0"/>
              <a:t>de todos os intervenientes internos- Stakeholders Internos:</a:t>
            </a:r>
          </a:p>
          <a:p>
            <a:pPr algn="just"/>
            <a:r>
              <a:rPr lang="pt-PT" dirty="0"/>
              <a:t>• responsáveis pela gestão da </a:t>
            </a:r>
            <a:r>
              <a:rPr lang="pt-PT" dirty="0" smtClean="0"/>
              <a:t>escola;</a:t>
            </a:r>
            <a:endParaRPr lang="pt-PT" dirty="0"/>
          </a:p>
          <a:p>
            <a:pPr algn="just"/>
            <a:r>
              <a:rPr lang="pt-PT" dirty="0"/>
              <a:t>• alunos/formandos;</a:t>
            </a:r>
          </a:p>
          <a:p>
            <a:pPr algn="just"/>
            <a:r>
              <a:rPr lang="pt-PT" dirty="0"/>
              <a:t>• ex-alunos/formandos;</a:t>
            </a:r>
          </a:p>
          <a:p>
            <a:pPr algn="just"/>
            <a:r>
              <a:rPr lang="pt-PT" dirty="0"/>
              <a:t>• professores/formadores;</a:t>
            </a:r>
          </a:p>
          <a:p>
            <a:pPr algn="just"/>
            <a:r>
              <a:rPr lang="pt-PT" dirty="0"/>
              <a:t>• outros profissionais.</a:t>
            </a:r>
          </a:p>
          <a:p>
            <a:pPr algn="just"/>
            <a:r>
              <a:rPr lang="pt-PT" dirty="0"/>
              <a:t>E dos intervenientes externos- Stakeholders Externos:</a:t>
            </a:r>
          </a:p>
          <a:p>
            <a:pPr algn="just"/>
            <a:r>
              <a:rPr lang="pt-PT" dirty="0"/>
              <a:t>• pais/encarregados de educação;</a:t>
            </a:r>
          </a:p>
          <a:p>
            <a:pPr algn="just"/>
            <a:r>
              <a:rPr lang="pt-PT" dirty="0"/>
              <a:t>• empregadores;</a:t>
            </a:r>
          </a:p>
          <a:p>
            <a:pPr algn="just"/>
            <a:r>
              <a:rPr lang="pt-PT" dirty="0"/>
              <a:t>• parceiros de estágio;</a:t>
            </a:r>
          </a:p>
          <a:p>
            <a:pPr algn="just"/>
            <a:r>
              <a:rPr lang="pt-PT" dirty="0"/>
              <a:t>• autarquias;</a:t>
            </a:r>
          </a:p>
          <a:p>
            <a:pPr algn="just"/>
            <a:r>
              <a:rPr lang="pt-PT" dirty="0"/>
              <a:t>• parceiros sociais.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78B3045-6370-4BFE-B9B6-FCE73CCB08D7}"/>
              </a:ext>
            </a:extLst>
          </p:cNvPr>
          <p:cNvSpPr txBox="1"/>
          <p:nvPr/>
        </p:nvSpPr>
        <p:spPr>
          <a:xfrm>
            <a:off x="6444182" y="5380672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Mede-se através da definição e monitorização de indicadores.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3D2AEE2-556D-4B7C-ABE5-FCD5E00DA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666" y="802926"/>
            <a:ext cx="2085013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9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6662AD-82DE-4491-A816-DFFDF4DBF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 que vamos medir, para melhorar?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3EC0D3B3-0C92-496A-93E0-1A1798B3F5B1}"/>
              </a:ext>
            </a:extLst>
          </p:cNvPr>
          <p:cNvSpPr txBox="1"/>
          <p:nvPr/>
        </p:nvSpPr>
        <p:spPr>
          <a:xfrm>
            <a:off x="73949" y="2066791"/>
            <a:ext cx="11908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b="1" dirty="0"/>
              <a:t>Taxa de conclusão </a:t>
            </a:r>
            <a:r>
              <a:rPr lang="pt-PT" dirty="0"/>
              <a:t>em cursos profissionais</a:t>
            </a:r>
          </a:p>
          <a:p>
            <a:pPr algn="just"/>
            <a:r>
              <a:rPr lang="pt-PT" dirty="0"/>
              <a:t>Percentagem de alunos que completaram cursos profissionais em relação ao total dos alunos que</a:t>
            </a:r>
          </a:p>
          <a:p>
            <a:pPr algn="just"/>
            <a:r>
              <a:rPr lang="pt-PT" dirty="0"/>
              <a:t>ingressaram nesses cursos.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A6AB6AE-0DE9-4174-B027-A9A7DDC82406}"/>
              </a:ext>
            </a:extLst>
          </p:cNvPr>
          <p:cNvSpPr txBox="1"/>
          <p:nvPr/>
        </p:nvSpPr>
        <p:spPr>
          <a:xfrm>
            <a:off x="986169" y="3115362"/>
            <a:ext cx="109222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b="1" dirty="0"/>
              <a:t>Taxa de colocação após conclusão </a:t>
            </a:r>
            <a:r>
              <a:rPr lang="pt-PT" dirty="0"/>
              <a:t>de cursos profissionais</a:t>
            </a:r>
          </a:p>
          <a:p>
            <a:pPr algn="just"/>
            <a:r>
              <a:rPr lang="pt-PT" dirty="0"/>
              <a:t>Proporção de alunos que completaram um curso profissional e que estão no mercado de trabalho,</a:t>
            </a:r>
          </a:p>
          <a:p>
            <a:pPr algn="just"/>
            <a:r>
              <a:rPr lang="pt-PT" dirty="0"/>
              <a:t>em formação (incluindo nível superior) ou outros destinos, no período de 12-36 meses após a</a:t>
            </a:r>
          </a:p>
          <a:p>
            <a:pPr algn="just"/>
            <a:r>
              <a:rPr lang="pt-PT" dirty="0"/>
              <a:t>conclusão do curso.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2209AE1B-41E2-40B1-B47B-70D69C4D301A}"/>
              </a:ext>
            </a:extLst>
          </p:cNvPr>
          <p:cNvSpPr txBox="1"/>
          <p:nvPr/>
        </p:nvSpPr>
        <p:spPr>
          <a:xfrm>
            <a:off x="1815508" y="4440932"/>
            <a:ext cx="101673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b="1" dirty="0"/>
              <a:t>Utilização das competências </a:t>
            </a:r>
            <a:r>
              <a:rPr lang="pt-PT" dirty="0"/>
              <a:t>adquiridas no local de trabalho</a:t>
            </a:r>
          </a:p>
          <a:p>
            <a:pPr algn="just"/>
            <a:r>
              <a:rPr lang="pt-PT" dirty="0"/>
              <a:t>a) Percentagem de alunos que completaram um curso profissional e que trabalham em profissões</a:t>
            </a:r>
          </a:p>
          <a:p>
            <a:pPr algn="just"/>
            <a:r>
              <a:rPr lang="pt-PT" dirty="0"/>
              <a:t>diretamente relacionadas com o curso que concluíram.</a:t>
            </a:r>
          </a:p>
          <a:p>
            <a:pPr algn="just"/>
            <a:r>
              <a:rPr lang="pt-PT" dirty="0"/>
              <a:t>b) Percentagem de empregadores que estão satisfeitos com os alunos que completaram um curso profissional.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135DAF09-F95A-4C5B-96FB-2C61D03FA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666" y="801075"/>
            <a:ext cx="2085013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8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AFD64A-CAD0-478E-BFE3-32932621E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Papel dos </a:t>
            </a:r>
            <a:r>
              <a:rPr lang="pt-PT" dirty="0" smtClean="0"/>
              <a:t>Encarregados de </a:t>
            </a:r>
            <a:r>
              <a:rPr lang="pt-PT" dirty="0"/>
              <a:t>Educação 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no </a:t>
            </a:r>
            <a:r>
              <a:rPr lang="pt-PT" dirty="0"/>
              <a:t>quadro EQAVET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A3352E15-2A45-44FE-BC3C-8F68B1BEA250}"/>
              </a:ext>
            </a:extLst>
          </p:cNvPr>
          <p:cNvSpPr txBox="1"/>
          <p:nvPr/>
        </p:nvSpPr>
        <p:spPr>
          <a:xfrm>
            <a:off x="3761267" y="4100505"/>
            <a:ext cx="83385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Responder a um questionário sobre o grau de satisfação</a:t>
            </a:r>
          </a:p>
          <a:p>
            <a:r>
              <a:rPr lang="pt-PT" dirty="0"/>
              <a:t>relativamente aos serviços de ensino e formação profissional</a:t>
            </a:r>
          </a:p>
          <a:p>
            <a:r>
              <a:rPr lang="pt-PT" dirty="0"/>
              <a:t>desenvolvidos no nosso Agrupamento;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9F0F334-4051-4DD9-9CF5-35F64C72D4FF}"/>
              </a:ext>
            </a:extLst>
          </p:cNvPr>
          <p:cNvSpPr txBox="1"/>
          <p:nvPr/>
        </p:nvSpPr>
        <p:spPr>
          <a:xfrm>
            <a:off x="412012" y="2679613"/>
            <a:ext cx="68500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Participar em reuniões com os diretores de curso de forma a</a:t>
            </a:r>
          </a:p>
          <a:p>
            <a:r>
              <a:rPr lang="pt-PT" dirty="0"/>
              <a:t>contribuírem com sugestões de melhoria na prestação de</a:t>
            </a:r>
          </a:p>
          <a:p>
            <a:r>
              <a:rPr lang="pt-PT" dirty="0"/>
              <a:t>serviços de ensino e formação profissional.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13D7D63-8DC0-4670-A90A-B39EC1D59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666" y="784578"/>
            <a:ext cx="2085013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1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3853A4-7A05-4312-9FBB-296AC15E7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INSTRUMENTOS DE IMPLEMENTAÇÃO DO QUADRO EQAVET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E3EA57B-FF7D-41D0-988D-FDAE081358C2}"/>
              </a:ext>
            </a:extLst>
          </p:cNvPr>
          <p:cNvSpPr txBox="1"/>
          <p:nvPr/>
        </p:nvSpPr>
        <p:spPr>
          <a:xfrm>
            <a:off x="499730" y="2291313"/>
            <a:ext cx="484718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1 - Documento Base</a:t>
            </a:r>
          </a:p>
          <a:p>
            <a:r>
              <a:rPr lang="pt-PT" dirty="0"/>
              <a:t>2 - Plano de Ação</a:t>
            </a:r>
          </a:p>
          <a:p>
            <a:r>
              <a:rPr lang="pt-PT" dirty="0"/>
              <a:t>3 - Relatórios de avaliação e revisão do plano de ação</a:t>
            </a:r>
          </a:p>
          <a:p>
            <a:r>
              <a:rPr lang="pt-PT" dirty="0"/>
              <a:t>4 – Registo de Indicadores </a:t>
            </a:r>
          </a:p>
          <a:p>
            <a:r>
              <a:rPr lang="pt-PT" dirty="0"/>
              <a:t>5 - Relatório Anual de progresso do Operador</a:t>
            </a:r>
          </a:p>
          <a:p>
            <a:r>
              <a:rPr lang="pt-PT" dirty="0"/>
              <a:t>6 – Questionários de Satisfação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2A541F2-D7C4-44EA-BD88-34DB1A3A700F}"/>
              </a:ext>
            </a:extLst>
          </p:cNvPr>
          <p:cNvSpPr txBox="1"/>
          <p:nvPr/>
        </p:nvSpPr>
        <p:spPr>
          <a:xfrm>
            <a:off x="6429154" y="2782669"/>
            <a:ext cx="576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Todos os documentos estão disponíveis na página do Agrupamento, no separador “Certificação EQAVET”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9F673F2-4384-4B85-9891-AF0810E36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643" y="3617836"/>
            <a:ext cx="5991976" cy="248693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AF2CF1A-EEFA-4D9F-A632-3ED15E943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606" y="801075"/>
            <a:ext cx="2085013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3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2D89F3-C174-4E1A-BF85-6C309A575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DOCUMENTO BASE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52B6300-A5D9-430E-818F-E2CD13407E34}"/>
              </a:ext>
            </a:extLst>
          </p:cNvPr>
          <p:cNvSpPr txBox="1"/>
          <p:nvPr/>
        </p:nvSpPr>
        <p:spPr>
          <a:xfrm>
            <a:off x="0" y="1951672"/>
            <a:ext cx="85701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dirty="0"/>
              <a:t>O DOCUMENTO BASE elaborado teve como objetivo apresentar a visão estratégica do Agrupamento, o seu compromisso com a qualidade da oferta de educação e formação profissional (EFP), assim como, caraterizar o sistema de garantia da qualidade alinhado com o quadro EQAVET.</a:t>
            </a:r>
          </a:p>
          <a:p>
            <a:pPr algn="just"/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E528EEA-4C12-498B-B738-0176BF51FBF5}"/>
              </a:ext>
            </a:extLst>
          </p:cNvPr>
          <p:cNvSpPr txBox="1"/>
          <p:nvPr/>
        </p:nvSpPr>
        <p:spPr>
          <a:xfrm>
            <a:off x="95811" y="3234872"/>
            <a:ext cx="84743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dirty="0"/>
              <a:t>A estrutura do documento base é composta por duas partes essenciais:</a:t>
            </a:r>
          </a:p>
          <a:p>
            <a:pPr algn="just"/>
            <a:r>
              <a:rPr lang="pt-PT" dirty="0"/>
              <a:t>- Parte 1, onde se caracteriza o Agrupamento de Escolas José Sanches e São Vicente da Beira, a oferta formativa que disponibiliza e a sua visão e missão estratégica;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5853875B-B3A0-4FBE-AC4A-66567BA0E9E3}"/>
              </a:ext>
            </a:extLst>
          </p:cNvPr>
          <p:cNvSpPr txBox="1"/>
          <p:nvPr/>
        </p:nvSpPr>
        <p:spPr>
          <a:xfrm>
            <a:off x="111701" y="4565073"/>
            <a:ext cx="83467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dirty="0"/>
              <a:t>- Parte 2, que se refere ao sistema de garantia de qualidade, nomeadamente, a atribuição de responsabilidades, a identificação e envolvimento dos stakeholders tidos como relevantes, o processo cíclico de melhoria contínua da EFP através dos indicadores selecionados e, ainda, o modo como os resultados são utilizados e publicitados, em cada fase do ciclo de qualidade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2B0008A9-667B-40B1-8129-1CB18DA71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746" y="2529785"/>
            <a:ext cx="2328933" cy="357498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0DCD064C-112C-44B0-BFE7-E72B0F0D9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666" y="753228"/>
            <a:ext cx="2085013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8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E972EC-52D9-4BBC-AA89-623D4319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PLANO DE 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10990F4-6F09-41E7-AE19-9C0548B0D083}"/>
              </a:ext>
            </a:extLst>
          </p:cNvPr>
          <p:cNvSpPr txBox="1"/>
          <p:nvPr/>
        </p:nvSpPr>
        <p:spPr>
          <a:xfrm>
            <a:off x="116795" y="2126810"/>
            <a:ext cx="75280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dirty="0"/>
              <a:t>O PLANO DE AÇÃO define os objetivos do processo de alinhamento, ou seja, as mudanças a implementar para colmatar as lacunas existentes face aos referentes do processo de alinhamento com o Quadro EQAVET.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74D19E30-C26E-47B0-9300-C18E777866FF}"/>
              </a:ext>
            </a:extLst>
          </p:cNvPr>
          <p:cNvSpPr txBox="1"/>
          <p:nvPr/>
        </p:nvSpPr>
        <p:spPr>
          <a:xfrm>
            <a:off x="447789" y="3091708"/>
            <a:ext cx="82403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dirty="0"/>
              <a:t>Os objetivos e atividades definidos no Plano de Ação, visam concretizar o compromisso do agrupamento e dos nossos stakeholders com o alinhamento do sistema de garantia da qualidade com o Quadro EQAVET e com a melhoria contínua da oferta de EFP.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6B8F7E82-35DF-46FC-A3A7-3E65A03C8017}"/>
              </a:ext>
            </a:extLst>
          </p:cNvPr>
          <p:cNvSpPr txBox="1"/>
          <p:nvPr/>
        </p:nvSpPr>
        <p:spPr>
          <a:xfrm>
            <a:off x="750147" y="4340113"/>
            <a:ext cx="83217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dirty="0"/>
              <a:t>Relativamente a cada uma das atividades foram discriminados os responsáveis, os intervenientes, os prazos implicados, as metas a atingir, associadas aos objetivos, de forma a possibilitar a verificação do seu cumprimento bem como a comunicação e divulgação.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AEBB46BC-2DEA-43F3-9E3B-1A10817D8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896" y="2377551"/>
            <a:ext cx="2672094" cy="366874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1C5B9393-3E10-4FEC-9167-76FB38013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666" y="802926"/>
            <a:ext cx="2085013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6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Posição de Conteúdo 8">
            <a:extLst>
              <a:ext uri="{FF2B5EF4-FFF2-40B4-BE49-F238E27FC236}">
                <a16:creationId xmlns:a16="http://schemas.microsoft.com/office/drawing/2014/main" xmlns="" id="{97F1DD60-BCC1-497C-B09A-0A63279007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522769"/>
              </p:ext>
            </p:extLst>
          </p:nvPr>
        </p:nvGraphicFramePr>
        <p:xfrm>
          <a:off x="755466" y="2315535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19F9B8B9-8D9C-464F-8895-348C51F7B70A}"/>
              </a:ext>
            </a:extLst>
          </p:cNvPr>
          <p:cNvSpPr txBox="1"/>
          <p:nvPr/>
        </p:nvSpPr>
        <p:spPr>
          <a:xfrm>
            <a:off x="935665" y="1052622"/>
            <a:ext cx="527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/>
              <a:t>EQUIPA EQAVET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96FC8E6D-71C2-49E8-A8F9-985B3BE328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7902" y="733361"/>
            <a:ext cx="2085013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2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DADEA8E-E31A-487C-BEB1-1E822EFB9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39" y="2766330"/>
            <a:ext cx="7968163" cy="1133954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237A3AA-0CBB-43E4-A03D-790A34A9C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0298" y="4390549"/>
            <a:ext cx="1477358" cy="550101"/>
          </a:xfrm>
        </p:spPr>
        <p:txBody>
          <a:bodyPr/>
          <a:lstStyle/>
          <a:p>
            <a:r>
              <a:rPr lang="pt-PT" dirty="0"/>
              <a:t>Obrigada!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6911C10-8C9A-4853-95A1-EB17E5C71EE5}"/>
              </a:ext>
            </a:extLst>
          </p:cNvPr>
          <p:cNvSpPr txBox="1"/>
          <p:nvPr/>
        </p:nvSpPr>
        <p:spPr>
          <a:xfrm>
            <a:off x="9462977" y="3078134"/>
            <a:ext cx="2188533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EQAVET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59FBEF04-3B6D-4138-8F79-1B2163B146AC}"/>
              </a:ext>
            </a:extLst>
          </p:cNvPr>
          <p:cNvSpPr txBox="1"/>
          <p:nvPr/>
        </p:nvSpPr>
        <p:spPr>
          <a:xfrm>
            <a:off x="-159488" y="376517"/>
            <a:ext cx="1160012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2800" b="1" dirty="0">
                <a:solidFill>
                  <a:schemeClr val="bg1"/>
                </a:solidFill>
              </a:rPr>
              <a:t>Assegurar a confiança na qualidade</a:t>
            </a:r>
          </a:p>
          <a:p>
            <a:pPr algn="ctr"/>
            <a:r>
              <a:rPr lang="pt-PT" sz="2800" b="1" dirty="0">
                <a:solidFill>
                  <a:schemeClr val="bg1"/>
                </a:solidFill>
              </a:rPr>
              <a:t>do ensino profissional através do</a:t>
            </a:r>
          </a:p>
          <a:p>
            <a:pPr algn="ctr"/>
            <a:r>
              <a:rPr lang="pt-PT" sz="2800" b="1" dirty="0">
                <a:solidFill>
                  <a:schemeClr val="bg1"/>
                </a:solidFill>
              </a:rPr>
              <a:t>EQAVET é a chave para atingir</a:t>
            </a:r>
          </a:p>
          <a:p>
            <a:pPr algn="ctr"/>
            <a:r>
              <a:rPr lang="pt-PT" sz="2800" b="1" dirty="0">
                <a:solidFill>
                  <a:schemeClr val="bg1"/>
                </a:solidFill>
              </a:rPr>
              <a:t>objetivos propostos.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E9DF7AA9-839A-4749-8F07-A2E896CA9FF1}"/>
              </a:ext>
            </a:extLst>
          </p:cNvPr>
          <p:cNvSpPr txBox="1"/>
          <p:nvPr/>
        </p:nvSpPr>
        <p:spPr>
          <a:xfrm>
            <a:off x="2434419" y="4665599"/>
            <a:ext cx="61775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A equipa EQAVET:</a:t>
            </a:r>
          </a:p>
          <a:p>
            <a:r>
              <a:rPr lang="pt-PT" dirty="0"/>
              <a:t>Professoras:</a:t>
            </a:r>
          </a:p>
          <a:p>
            <a:r>
              <a:rPr lang="pt-PT" dirty="0"/>
              <a:t>• Marta Belo (coordenadora)</a:t>
            </a:r>
          </a:p>
          <a:p>
            <a:r>
              <a:rPr lang="pt-PT" dirty="0"/>
              <a:t>• Alda Costa</a:t>
            </a:r>
          </a:p>
          <a:p>
            <a:r>
              <a:rPr lang="pt-PT" dirty="0"/>
              <a:t>• Patrícia Santos</a:t>
            </a:r>
          </a:p>
        </p:txBody>
      </p:sp>
    </p:spTree>
    <p:extLst>
      <p:ext uri="{BB962C8B-B14F-4D97-AF65-F5344CB8AC3E}">
        <p14:creationId xmlns:p14="http://schemas.microsoft.com/office/powerpoint/2010/main" val="74487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AD532E-A3D7-48F4-B220-CE0365208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205" y="4825497"/>
            <a:ext cx="9613861" cy="1080938"/>
          </a:xfrm>
        </p:spPr>
        <p:txBody>
          <a:bodyPr/>
          <a:lstStyle/>
          <a:p>
            <a:r>
              <a:rPr lang="pt-PT" dirty="0"/>
              <a:t>Sessão de Esclarecimento para Encarregados de Educação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9DCDC526-3C58-413A-87A1-039A2F2A7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21" y="853631"/>
            <a:ext cx="10228521" cy="1080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/>
              <a:t>Implementação do Sistema de Garantia de</a:t>
            </a:r>
          </a:p>
          <a:p>
            <a:pPr marL="0" indent="0">
              <a:buNone/>
            </a:pPr>
            <a:r>
              <a:rPr lang="pt-PT" sz="3600" dirty="0"/>
              <a:t>Qualidade em linha com o Quadro EQAVET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D5EA54E-230D-4313-8D58-FE60A52CE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898" y="2530536"/>
            <a:ext cx="2880780" cy="150760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D9D36E7-E733-430C-8CC4-AC050D8D9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420" y="853631"/>
            <a:ext cx="2084646" cy="98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ção de Conteúdo 7">
            <a:extLst>
              <a:ext uri="{FF2B5EF4-FFF2-40B4-BE49-F238E27FC236}">
                <a16:creationId xmlns:a16="http://schemas.microsoft.com/office/drawing/2014/main" xmlns="" id="{D0D3ECD9-F2C6-4293-BCBF-F80CF0A25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1488" y="2133416"/>
            <a:ext cx="7271248" cy="4242239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98845C51-A4C6-40C7-A970-08B9B4690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27" y="742595"/>
            <a:ext cx="9624960" cy="1080938"/>
          </a:xfrm>
        </p:spPr>
        <p:txBody>
          <a:bodyPr/>
          <a:lstStyle/>
          <a:p>
            <a:r>
              <a:rPr lang="pt-PT" dirty="0"/>
              <a:t>Ensino Profissional no AEJSSVB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8192C0A4-D611-405E-9D53-1DD762B8B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7270" y="792293"/>
            <a:ext cx="2085013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3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CA58EFCA-20CE-4D07-A5BD-071818B06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84" y="1198820"/>
            <a:ext cx="7433930" cy="446035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5AF82E2-FCA3-48E0-93DC-5009FA149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614" y="832982"/>
            <a:ext cx="2085013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6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7DC9D1-0DBC-41A9-B158-9E73161C0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 que é o EQAVET?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1AA59422-189D-4CBC-BFAF-4A113CC65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7746" y="3056772"/>
            <a:ext cx="6774806" cy="21858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sz="2000" dirty="0"/>
              <a:t>É um modelo que a União Europeia </a:t>
            </a:r>
            <a:r>
              <a:rPr lang="pt-PT" sz="2000" dirty="0" smtClean="0"/>
              <a:t>tem para </a:t>
            </a:r>
            <a:r>
              <a:rPr lang="pt-PT" sz="2000" dirty="0"/>
              <a:t>garantir a qualidade das </a:t>
            </a:r>
            <a:r>
              <a:rPr lang="pt-PT" sz="2000" dirty="0" smtClean="0"/>
              <a:t>escolas que </a:t>
            </a:r>
            <a:r>
              <a:rPr lang="pt-PT" sz="2000" dirty="0"/>
              <a:t>têm ensino profissional, que</a:t>
            </a:r>
          </a:p>
          <a:p>
            <a:pPr marL="0" indent="0" algn="just">
              <a:buNone/>
            </a:pPr>
            <a:r>
              <a:rPr lang="pt-PT" sz="2000" dirty="0"/>
              <a:t>segue critérios e indicadores </a:t>
            </a:r>
            <a:r>
              <a:rPr lang="pt-PT" sz="2000" dirty="0" smtClean="0"/>
              <a:t>aplicados em </a:t>
            </a:r>
            <a:r>
              <a:rPr lang="pt-PT" sz="2000" dirty="0"/>
              <a:t>outras escolas na Europa.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0C4027A-DD46-43BC-B89E-1E3F9C6B2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30" y="2669314"/>
            <a:ext cx="2314575" cy="304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D683A72-7F60-4DD3-A397-2C2D72C35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666" y="802926"/>
            <a:ext cx="2085013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71AF835-CC5D-46C9-BACE-EAA4C312EEFF}"/>
              </a:ext>
            </a:extLst>
          </p:cNvPr>
          <p:cNvSpPr txBox="1"/>
          <p:nvPr/>
        </p:nvSpPr>
        <p:spPr>
          <a:xfrm>
            <a:off x="1005633" y="4577430"/>
            <a:ext cx="97846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Ajuda as escolas dos estados membros </a:t>
            </a:r>
            <a:r>
              <a:rPr lang="pt-PT" sz="2400" dirty="0" smtClean="0"/>
              <a:t>a documentar</a:t>
            </a:r>
            <a:r>
              <a:rPr lang="pt-PT" sz="2400" dirty="0"/>
              <a:t>, desenvolver, monitorizar, avaliar e </a:t>
            </a:r>
            <a:r>
              <a:rPr lang="pt-PT" sz="2400" dirty="0" smtClean="0"/>
              <a:t>a melhorar </a:t>
            </a:r>
            <a:r>
              <a:rPr lang="pt-PT" sz="2400" dirty="0"/>
              <a:t>a qualidade do ensino profissional.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FE650F3-C07F-40C1-A649-45CA69605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097" y="1259957"/>
            <a:ext cx="4155615" cy="292796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8B6E4736-AF60-48AE-99E3-4BD1459BA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107" y="769187"/>
            <a:ext cx="2085013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2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AF94F64-89B7-4C93-BFE4-9F17604163FD}"/>
              </a:ext>
            </a:extLst>
          </p:cNvPr>
          <p:cNvSpPr txBox="1"/>
          <p:nvPr/>
        </p:nvSpPr>
        <p:spPr>
          <a:xfrm>
            <a:off x="429629" y="1038758"/>
            <a:ext cx="101092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Baseia-se na aplicação </a:t>
            </a:r>
            <a:r>
              <a:rPr lang="pt-PT" sz="2400" dirty="0" smtClean="0"/>
              <a:t>repetida</a:t>
            </a:r>
          </a:p>
          <a:p>
            <a:pPr algn="just"/>
            <a:r>
              <a:rPr lang="pt-PT" sz="2400" dirty="0" smtClean="0"/>
              <a:t> de </a:t>
            </a:r>
            <a:r>
              <a:rPr lang="pt-PT" sz="2400" dirty="0"/>
              <a:t>4 fases interdependentes:</a:t>
            </a:r>
          </a:p>
          <a:p>
            <a:pPr algn="ctr"/>
            <a:r>
              <a:rPr lang="pt-PT" sz="2400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7884F6D-9842-46D9-8AC4-C1C709789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186" y="2763267"/>
            <a:ext cx="5517973" cy="266095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6EA121A2-2FFB-4998-9BAA-58AD1E073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340" y="749714"/>
            <a:ext cx="2085013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9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38A38C-CAF6-4127-B493-6C21CDF4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87" y="753228"/>
            <a:ext cx="10696354" cy="1118102"/>
          </a:xfrm>
        </p:spPr>
        <p:txBody>
          <a:bodyPr>
            <a:normAutofit fontScale="90000"/>
          </a:bodyPr>
          <a:lstStyle/>
          <a:p>
            <a:r>
              <a:rPr lang="pt-PT" dirty="0"/>
              <a:t>Como é que a estrutura EQAVET beneficia as escolas</a:t>
            </a:r>
            <a:br>
              <a:rPr lang="pt-PT" dirty="0"/>
            </a:br>
            <a:r>
              <a:rPr lang="pt-PT" dirty="0"/>
              <a:t> com  ensino profissional e os estudantes?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1E3B376-9C53-434F-AD11-F4BF6BA0C8BB}"/>
              </a:ext>
            </a:extLst>
          </p:cNvPr>
          <p:cNvSpPr txBox="1"/>
          <p:nvPr/>
        </p:nvSpPr>
        <p:spPr>
          <a:xfrm>
            <a:off x="1442467" y="2216191"/>
            <a:ext cx="85539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dirty="0"/>
              <a:t>Suporta o reconhecimento mútuo de qualificações entre Estados-Membros da EU tornando a formação mais </a:t>
            </a:r>
            <a:r>
              <a:rPr lang="pt-PT" dirty="0" err="1"/>
              <a:t>atrativa</a:t>
            </a:r>
            <a:r>
              <a:rPr lang="pt-PT" dirty="0"/>
              <a:t> e abrangente.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591F342-CA9E-4361-A4BF-505FC46A3012}"/>
              </a:ext>
            </a:extLst>
          </p:cNvPr>
          <p:cNvSpPr txBox="1"/>
          <p:nvPr/>
        </p:nvSpPr>
        <p:spPr>
          <a:xfrm>
            <a:off x="3422285" y="3115808"/>
            <a:ext cx="79224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dirty="0"/>
              <a:t>Visa melhorar as oportunidades de mobilidade, o que lhes permite procurarem novos empregos ou estudar, quer dentro, quer fora, do seu país na união europeia, melhorando a empregabilidade dos </a:t>
            </a:r>
            <a:r>
              <a:rPr lang="pt-PT" dirty="0" smtClean="0"/>
              <a:t>alunos. 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3" y="3577473"/>
            <a:ext cx="2609349" cy="166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1EFCF7C-DD9B-4F72-9411-1A1668D987B4}"/>
              </a:ext>
            </a:extLst>
          </p:cNvPr>
          <p:cNvSpPr txBox="1"/>
          <p:nvPr/>
        </p:nvSpPr>
        <p:spPr>
          <a:xfrm>
            <a:off x="4207790" y="4509860"/>
            <a:ext cx="7136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dirty="0"/>
              <a:t>Garante um ensino profissional de qualidade e maior probabilidade de satisfazer as necessidades do mercado de trabalho.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EBFB507-0346-4D57-BAAF-344ADB16C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407" y="763928"/>
            <a:ext cx="2085013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9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C4D18A-943E-40D2-B316-538B3B8AF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Finalidade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14D2DFA-5F88-4FF0-974C-3A2D6DDF899A}"/>
              </a:ext>
            </a:extLst>
          </p:cNvPr>
          <p:cNvSpPr txBox="1"/>
          <p:nvPr/>
        </p:nvSpPr>
        <p:spPr>
          <a:xfrm>
            <a:off x="360624" y="2466337"/>
            <a:ext cx="28709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dirty="0"/>
              <a:t>Manter o</a:t>
            </a:r>
            <a:r>
              <a:rPr lang="pt-PT" b="1" dirty="0"/>
              <a:t> selo EQAVET </a:t>
            </a:r>
            <a:r>
              <a:rPr lang="pt-PT" dirty="0"/>
              <a:t>obtido a 21/09/2020 que comprova que o sistema de garantia da qualidade do AEJSSVB na Educação e Formação Profissional se encontra alinhado com o Quadro </a:t>
            </a:r>
            <a:r>
              <a:rPr lang="pt-PT" dirty="0" smtClean="0"/>
              <a:t>Europeu</a:t>
            </a:r>
            <a:r>
              <a:rPr lang="pt-PT" dirty="0"/>
              <a:t>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5DD7070-C04F-4059-8028-6F1B1536C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388" y="802925"/>
            <a:ext cx="2085013" cy="98154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68826F9-84E5-4811-8823-A66D95EFD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925" y="2022845"/>
            <a:ext cx="6918413" cy="470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Berlim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CCCE865234E3B4DB313618B207A77EC" ma:contentTypeVersion="12" ma:contentTypeDescription="Criar um novo documento." ma:contentTypeScope="" ma:versionID="5b3f16d80f98f4c8229951ff45577b5f">
  <xsd:schema xmlns:xsd="http://www.w3.org/2001/XMLSchema" xmlns:xs="http://www.w3.org/2001/XMLSchema" xmlns:p="http://schemas.microsoft.com/office/2006/metadata/properties" xmlns:ns2="2d0ce7f4-f1e5-4db8-b3af-194dc39f1008" xmlns:ns3="9de000f3-0969-4a32-8f56-024ed0e54d37" targetNamespace="http://schemas.microsoft.com/office/2006/metadata/properties" ma:root="true" ma:fieldsID="716582619589496937d822943f468520" ns2:_="" ns3:_="">
    <xsd:import namespace="2d0ce7f4-f1e5-4db8-b3af-194dc39f1008"/>
    <xsd:import namespace="9de000f3-0969-4a32-8f56-024ed0e54d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0ce7f4-f1e5-4db8-b3af-194dc39f1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e000f3-0969-4a32-8f56-024ed0e54d3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de000f3-0969-4a32-8f56-024ed0e54d37">
      <UserInfo>
        <DisplayName>Alda Maria Campos Marinho Costa</DisplayName>
        <AccountId>12</AccountId>
        <AccountType/>
      </UserInfo>
      <UserInfo>
        <DisplayName>Marta Clara Ramos Arede Belo</DisplayName>
        <AccountId>29</AccountId>
        <AccountType/>
      </UserInfo>
      <UserInfo>
        <DisplayName>Patrícia Barata Santos</DisplayName>
        <AccountId>18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C9F069A-94D2-4A78-BDD1-0C967BC4F4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0ce7f4-f1e5-4db8-b3af-194dc39f1008"/>
    <ds:schemaRef ds:uri="9de000f3-0969-4a32-8f56-024ed0e54d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885F38-A179-40D2-9CD0-5DFE4F1E64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DC7B0F-E575-4783-92B6-C0C8B634424D}">
  <ds:schemaRefs>
    <ds:schemaRef ds:uri="http://schemas.microsoft.com/office/2006/metadata/properties"/>
    <ds:schemaRef ds:uri="http://schemas.microsoft.com/office/infopath/2007/PartnerControls"/>
    <ds:schemaRef ds:uri="9de000f3-0969-4a32-8f56-024ed0e54d3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TM04033917[[fn=Berlim]]</Template>
  <TotalTime>204</TotalTime>
  <Words>910</Words>
  <Application>Microsoft Office PowerPoint</Application>
  <PresentationFormat>Personalizados</PresentationFormat>
  <Paragraphs>96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19" baseType="lpstr">
      <vt:lpstr>Berlim</vt:lpstr>
      <vt:lpstr>Apresentação do PowerPoint</vt:lpstr>
      <vt:lpstr>Sessão de Esclarecimento para Encarregados de Educação</vt:lpstr>
      <vt:lpstr>Ensino Profissional no AEJSSVB</vt:lpstr>
      <vt:lpstr>Apresentação do PowerPoint</vt:lpstr>
      <vt:lpstr>O que é o EQAVET?</vt:lpstr>
      <vt:lpstr>Apresentação do PowerPoint</vt:lpstr>
      <vt:lpstr>Apresentação do PowerPoint</vt:lpstr>
      <vt:lpstr>Como é que a estrutura EQAVET beneficia as escolas  com  ensino profissional e os estudantes?</vt:lpstr>
      <vt:lpstr>Finalidade </vt:lpstr>
      <vt:lpstr>Apresentação do PowerPoint</vt:lpstr>
      <vt:lpstr>Caraterísticas Gerais do EQAVET</vt:lpstr>
      <vt:lpstr>O que vamos medir, para melhorar?</vt:lpstr>
      <vt:lpstr>Papel dos Encarregados de Educação  no quadro EQAVET</vt:lpstr>
      <vt:lpstr>INSTRUMENTOS DE IMPLEMENTAÇÃO DO QUADRO EQAVET</vt:lpstr>
      <vt:lpstr>DOCUMENTO BASE</vt:lpstr>
      <vt:lpstr>PLANO DE AÇÃO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Nuno Silva</dc:creator>
  <cp:lastModifiedBy>Gabinete_4_PC_3</cp:lastModifiedBy>
  <cp:revision>10</cp:revision>
  <dcterms:created xsi:type="dcterms:W3CDTF">2021-10-01T16:42:48Z</dcterms:created>
  <dcterms:modified xsi:type="dcterms:W3CDTF">2021-10-11T10:10:06Z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0x010100ACCCE865234E3B4DB313618B207A77EC</vt:lpwstr>
  </property>
</Properties>
</file>